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3.xml" ContentType="application/vnd.openxmlformats-officedocument.presentationml.slideLayout+xml"/>
  <Override PartName="/ppt/theme/theme2.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tags/tag4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4" r:id="rId5"/>
    <p:sldMasterId id="2147483674" r:id="rId6"/>
  </p:sldMasterIdLst>
  <p:notesMasterIdLst>
    <p:notesMasterId r:id="rId72"/>
  </p:notesMasterIdLst>
  <p:handoutMasterIdLst>
    <p:handoutMasterId r:id="rId73"/>
  </p:handoutMasterIdLst>
  <p:sldIdLst>
    <p:sldId id="499" r:id="rId7"/>
    <p:sldId id="415" r:id="rId8"/>
    <p:sldId id="484" r:id="rId9"/>
    <p:sldId id="483" r:id="rId10"/>
    <p:sldId id="473" r:id="rId11"/>
    <p:sldId id="419" r:id="rId12"/>
    <p:sldId id="420" r:id="rId13"/>
    <p:sldId id="485" r:id="rId14"/>
    <p:sldId id="423" r:id="rId15"/>
    <p:sldId id="500" r:id="rId16"/>
    <p:sldId id="503" r:id="rId17"/>
    <p:sldId id="489" r:id="rId18"/>
    <p:sldId id="502" r:id="rId19"/>
    <p:sldId id="425" r:id="rId20"/>
    <p:sldId id="490" r:id="rId21"/>
    <p:sldId id="426" r:id="rId22"/>
    <p:sldId id="501" r:id="rId23"/>
    <p:sldId id="427" r:id="rId24"/>
    <p:sldId id="491" r:id="rId25"/>
    <p:sldId id="492" r:id="rId26"/>
    <p:sldId id="430" r:id="rId27"/>
    <p:sldId id="431" r:id="rId28"/>
    <p:sldId id="432" r:id="rId29"/>
    <p:sldId id="433" r:id="rId30"/>
    <p:sldId id="434" r:id="rId31"/>
    <p:sldId id="496"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 id="452" r:id="rId49"/>
    <p:sldId id="453" r:id="rId50"/>
    <p:sldId id="481" r:id="rId51"/>
    <p:sldId id="455" r:id="rId52"/>
    <p:sldId id="456" r:id="rId53"/>
    <p:sldId id="457" r:id="rId54"/>
    <p:sldId id="458" r:id="rId55"/>
    <p:sldId id="459" r:id="rId56"/>
    <p:sldId id="460" r:id="rId57"/>
    <p:sldId id="461" r:id="rId58"/>
    <p:sldId id="462" r:id="rId59"/>
    <p:sldId id="463" r:id="rId60"/>
    <p:sldId id="464" r:id="rId61"/>
    <p:sldId id="465" r:id="rId62"/>
    <p:sldId id="466" r:id="rId63"/>
    <p:sldId id="495" r:id="rId64"/>
    <p:sldId id="468" r:id="rId65"/>
    <p:sldId id="469" r:id="rId66"/>
    <p:sldId id="470" r:id="rId67"/>
    <p:sldId id="471" r:id="rId68"/>
    <p:sldId id="472" r:id="rId69"/>
    <p:sldId id="504" r:id="rId70"/>
    <p:sldId id="497" r:id="rId71"/>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40">
          <p15:clr>
            <a:srgbClr val="A4A3A4"/>
          </p15:clr>
        </p15:guide>
        <p15:guide id="2" orient="horz" pos="351">
          <p15:clr>
            <a:srgbClr val="A4A3A4"/>
          </p15:clr>
        </p15:guide>
        <p15:guide id="3" pos="212">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64D1"/>
    <a:srgbClr val="F2642E"/>
    <a:srgbClr val="E6E7E7"/>
    <a:srgbClr val="005A76"/>
    <a:srgbClr val="06719D"/>
    <a:srgbClr val="6A1A41"/>
    <a:srgbClr val="006C8E"/>
    <a:srgbClr val="CBD4DB"/>
    <a:srgbClr val="5C5F0B"/>
    <a:srgbClr val="B7BE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94" autoAdjust="0"/>
  </p:normalViewPr>
  <p:slideViewPr>
    <p:cSldViewPr snapToGrid="0">
      <p:cViewPr varScale="1">
        <p:scale>
          <a:sx n="65" d="100"/>
          <a:sy n="65" d="100"/>
        </p:scale>
        <p:origin x="1536" y="60"/>
      </p:cViewPr>
      <p:guideLst>
        <p:guide orient="horz" pos="740"/>
        <p:guide orient="horz" pos="351"/>
        <p:guide pos="212"/>
      </p:guideLst>
    </p:cSldViewPr>
  </p:slideViewPr>
  <p:notesTextViewPr>
    <p:cViewPr>
      <p:scale>
        <a:sx n="1" d="1"/>
        <a:sy n="1" d="1"/>
      </p:scale>
      <p:origin x="0" y="0"/>
    </p:cViewPr>
  </p:notesTextViewPr>
  <p:notesViewPr>
    <p:cSldViewPr snapToGrid="0">
      <p:cViewPr>
        <p:scale>
          <a:sx n="1" d="2"/>
          <a:sy n="1" d="2"/>
        </p:scale>
        <p:origin x="0" y="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 Id="rId4"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690F4A-AA1D-466E-B08C-B7F207DD789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F22BE3FE-B5BB-49FF-A791-1E9584E38752}">
      <dgm:prSet/>
      <dgm:spPr>
        <a:solidFill>
          <a:srgbClr val="6964D1"/>
        </a:solidFill>
      </dgm:spPr>
      <dgm:t>
        <a:bodyPr/>
        <a:lstStyle/>
        <a:p>
          <a:pPr rtl="0"/>
          <a:r>
            <a:rPr lang="en-US" b="1" dirty="0"/>
            <a:t>Stock Symbol</a:t>
          </a:r>
          <a:endParaRPr lang="en-US" dirty="0"/>
        </a:p>
      </dgm:t>
    </dgm:pt>
    <dgm:pt modelId="{89430AA9-3AB2-4A06-B7A6-0BF91A3160CB}" type="parTrans" cxnId="{6948D35E-8E9A-4B2D-8252-DD9DBD386662}">
      <dgm:prSet/>
      <dgm:spPr/>
      <dgm:t>
        <a:bodyPr/>
        <a:lstStyle/>
        <a:p>
          <a:endParaRPr lang="en-US"/>
        </a:p>
      </dgm:t>
    </dgm:pt>
    <dgm:pt modelId="{0F12803E-6D65-4EA7-A6CE-568B71B229CC}" type="sibTrans" cxnId="{6948D35E-8E9A-4B2D-8252-DD9DBD386662}">
      <dgm:prSet/>
      <dgm:spPr>
        <a:solidFill>
          <a:schemeClr val="bg1"/>
        </a:solidFill>
      </dgm:spPr>
      <dgm:t>
        <a:bodyPr/>
        <a:lstStyle/>
        <a:p>
          <a:endParaRPr lang="en-US"/>
        </a:p>
      </dgm:t>
    </dgm:pt>
    <dgm:pt modelId="{9DCC89B7-916C-46BE-AF20-72051AA0E9ED}">
      <dgm:prSet/>
      <dgm:spPr>
        <a:solidFill>
          <a:srgbClr val="6964D1"/>
        </a:solidFill>
      </dgm:spPr>
      <dgm:t>
        <a:bodyPr/>
        <a:lstStyle/>
        <a:p>
          <a:pPr rtl="0"/>
          <a:r>
            <a:rPr lang="en-US" b="1"/>
            <a:t>Industry</a:t>
          </a:r>
          <a:endParaRPr lang="en-US"/>
        </a:p>
      </dgm:t>
    </dgm:pt>
    <dgm:pt modelId="{5F6290D0-5CAC-440B-B07B-55372D49D5CA}" type="parTrans" cxnId="{6A57C59A-1BA1-4036-A9FA-778249377F07}">
      <dgm:prSet/>
      <dgm:spPr/>
      <dgm:t>
        <a:bodyPr/>
        <a:lstStyle/>
        <a:p>
          <a:endParaRPr lang="en-US"/>
        </a:p>
      </dgm:t>
    </dgm:pt>
    <dgm:pt modelId="{FF76E25D-7413-47BA-83D4-F4004625C575}" type="sibTrans" cxnId="{6A57C59A-1BA1-4036-A9FA-778249377F07}">
      <dgm:prSet/>
      <dgm:spPr>
        <a:solidFill>
          <a:schemeClr val="bg1"/>
        </a:solidFill>
      </dgm:spPr>
      <dgm:t>
        <a:bodyPr/>
        <a:lstStyle/>
        <a:p>
          <a:endParaRPr lang="en-US"/>
        </a:p>
      </dgm:t>
    </dgm:pt>
    <dgm:pt modelId="{FAA0392B-5D43-46DC-8345-C81C107BD3CE}">
      <dgm:prSet/>
      <dgm:spPr>
        <a:solidFill>
          <a:srgbClr val="6964D1"/>
        </a:solidFill>
      </dgm:spPr>
      <dgm:t>
        <a:bodyPr/>
        <a:lstStyle/>
        <a:p>
          <a:pPr rtl="0"/>
          <a:r>
            <a:rPr lang="en-US" b="1"/>
            <a:t>Subindustry </a:t>
          </a:r>
          <a:endParaRPr lang="en-US"/>
        </a:p>
      </dgm:t>
    </dgm:pt>
    <dgm:pt modelId="{59AD6AF5-43B7-4E5A-B715-3E4AF9A4303C}" type="parTrans" cxnId="{014C942A-5D6B-4F89-B285-2B4E621F55A7}">
      <dgm:prSet/>
      <dgm:spPr/>
      <dgm:t>
        <a:bodyPr/>
        <a:lstStyle/>
        <a:p>
          <a:endParaRPr lang="en-US"/>
        </a:p>
      </dgm:t>
    </dgm:pt>
    <dgm:pt modelId="{FEB0DD42-572F-4BE8-9F51-DAAB6F85DE51}" type="sibTrans" cxnId="{014C942A-5D6B-4F89-B285-2B4E621F55A7}">
      <dgm:prSet/>
      <dgm:spPr>
        <a:solidFill>
          <a:schemeClr val="bg1"/>
        </a:solidFill>
      </dgm:spPr>
      <dgm:t>
        <a:bodyPr/>
        <a:lstStyle/>
        <a:p>
          <a:endParaRPr lang="en-US"/>
        </a:p>
      </dgm:t>
    </dgm:pt>
    <dgm:pt modelId="{86D49D87-070A-4404-9E5F-516B75B38F6F}">
      <dgm:prSet/>
      <dgm:spPr>
        <a:solidFill>
          <a:srgbClr val="6964D1"/>
        </a:solidFill>
      </dgm:spPr>
      <dgm:t>
        <a:bodyPr/>
        <a:lstStyle/>
        <a:p>
          <a:pPr rtl="0"/>
          <a:r>
            <a:rPr lang="en-US" b="1"/>
            <a:t>Percent Return per month</a:t>
          </a:r>
          <a:endParaRPr lang="en-US"/>
        </a:p>
      </dgm:t>
    </dgm:pt>
    <dgm:pt modelId="{8EFF37FE-CD97-48B2-A864-869A9CF052D1}" type="parTrans" cxnId="{6D217718-FCC3-421E-8657-683F149C730C}">
      <dgm:prSet/>
      <dgm:spPr/>
      <dgm:t>
        <a:bodyPr/>
        <a:lstStyle/>
        <a:p>
          <a:endParaRPr lang="en-US"/>
        </a:p>
      </dgm:t>
    </dgm:pt>
    <dgm:pt modelId="{7C02BA52-CAE1-4876-B510-FD867831DC36}" type="sibTrans" cxnId="{6D217718-FCC3-421E-8657-683F149C730C}">
      <dgm:prSet/>
      <dgm:spPr/>
      <dgm:t>
        <a:bodyPr/>
        <a:lstStyle/>
        <a:p>
          <a:endParaRPr lang="en-US"/>
        </a:p>
      </dgm:t>
    </dgm:pt>
    <dgm:pt modelId="{183A8CA2-FDCA-4BFB-9395-6E42352CCB39}" type="pres">
      <dgm:prSet presAssocID="{C2690F4A-AA1D-466E-B08C-B7F207DD7892}" presName="linearFlow" presStyleCnt="0">
        <dgm:presLayoutVars>
          <dgm:dir/>
          <dgm:animLvl val="lvl"/>
          <dgm:resizeHandles val="exact"/>
        </dgm:presLayoutVars>
      </dgm:prSet>
      <dgm:spPr/>
      <dgm:t>
        <a:bodyPr/>
        <a:lstStyle/>
        <a:p>
          <a:endParaRPr lang="en-US"/>
        </a:p>
      </dgm:t>
    </dgm:pt>
    <dgm:pt modelId="{36D7129E-0E8F-4A0D-AAC2-A9852112FF68}" type="pres">
      <dgm:prSet presAssocID="{F22BE3FE-B5BB-49FF-A791-1E9584E38752}" presName="composite" presStyleCnt="0"/>
      <dgm:spPr/>
    </dgm:pt>
    <dgm:pt modelId="{86CE2B98-9F41-43B2-9E32-14AACF11DCB5}" type="pres">
      <dgm:prSet presAssocID="{F22BE3FE-B5BB-49FF-A791-1E9584E38752}" presName="parTx" presStyleLbl="node1" presStyleIdx="0" presStyleCnt="4">
        <dgm:presLayoutVars>
          <dgm:chMax val="0"/>
          <dgm:chPref val="0"/>
          <dgm:bulletEnabled val="1"/>
        </dgm:presLayoutVars>
      </dgm:prSet>
      <dgm:spPr/>
      <dgm:t>
        <a:bodyPr/>
        <a:lstStyle/>
        <a:p>
          <a:endParaRPr lang="en-US"/>
        </a:p>
      </dgm:t>
    </dgm:pt>
    <dgm:pt modelId="{A865797D-3D8F-4AE7-826C-BC098962FCC4}" type="pres">
      <dgm:prSet presAssocID="{F22BE3FE-B5BB-49FF-A791-1E9584E38752}" presName="parSh" presStyleLbl="node1" presStyleIdx="0" presStyleCnt="4"/>
      <dgm:spPr/>
      <dgm:t>
        <a:bodyPr/>
        <a:lstStyle/>
        <a:p>
          <a:endParaRPr lang="en-US"/>
        </a:p>
      </dgm:t>
    </dgm:pt>
    <dgm:pt modelId="{03223CEB-3643-4BD8-B19C-180A0022736C}" type="pres">
      <dgm:prSet presAssocID="{F22BE3FE-B5BB-49FF-A791-1E9584E38752}" presName="desTx" presStyleLbl="fgAcc1" presStyleIdx="0" presStyleCnt="4">
        <dgm:presLayoutVars>
          <dgm:bulletEnabled val="1"/>
        </dgm:presLayoutVars>
      </dgm:prSet>
      <dgm:spPr>
        <a:blipFill rotWithShape="0">
          <a:blip xmlns:r="http://schemas.openxmlformats.org/officeDocument/2006/relationships" r:embed="rId1"/>
          <a:stretch>
            <a:fillRect/>
          </a:stretch>
        </a:blipFill>
      </dgm:spPr>
    </dgm:pt>
    <dgm:pt modelId="{FA8424F6-5B81-49BA-9E5D-FF05B3E94D9A}" type="pres">
      <dgm:prSet presAssocID="{0F12803E-6D65-4EA7-A6CE-568B71B229CC}" presName="sibTrans" presStyleLbl="sibTrans2D1" presStyleIdx="0" presStyleCnt="3"/>
      <dgm:spPr/>
      <dgm:t>
        <a:bodyPr/>
        <a:lstStyle/>
        <a:p>
          <a:endParaRPr lang="en-US"/>
        </a:p>
      </dgm:t>
    </dgm:pt>
    <dgm:pt modelId="{AE68282D-A6A9-497D-9F6C-0BEA85B85B8A}" type="pres">
      <dgm:prSet presAssocID="{0F12803E-6D65-4EA7-A6CE-568B71B229CC}" presName="connTx" presStyleLbl="sibTrans2D1" presStyleIdx="0" presStyleCnt="3"/>
      <dgm:spPr/>
      <dgm:t>
        <a:bodyPr/>
        <a:lstStyle/>
        <a:p>
          <a:endParaRPr lang="en-US"/>
        </a:p>
      </dgm:t>
    </dgm:pt>
    <dgm:pt modelId="{706ACD43-8515-4C98-9EFB-AA311311AF3A}" type="pres">
      <dgm:prSet presAssocID="{9DCC89B7-916C-46BE-AF20-72051AA0E9ED}" presName="composite" presStyleCnt="0"/>
      <dgm:spPr/>
    </dgm:pt>
    <dgm:pt modelId="{70038D51-EEB7-458A-BA54-BC45E21D1A71}" type="pres">
      <dgm:prSet presAssocID="{9DCC89B7-916C-46BE-AF20-72051AA0E9ED}" presName="parTx" presStyleLbl="node1" presStyleIdx="0" presStyleCnt="4">
        <dgm:presLayoutVars>
          <dgm:chMax val="0"/>
          <dgm:chPref val="0"/>
          <dgm:bulletEnabled val="1"/>
        </dgm:presLayoutVars>
      </dgm:prSet>
      <dgm:spPr/>
      <dgm:t>
        <a:bodyPr/>
        <a:lstStyle/>
        <a:p>
          <a:endParaRPr lang="en-US"/>
        </a:p>
      </dgm:t>
    </dgm:pt>
    <dgm:pt modelId="{45AC01E6-4310-43CC-AB8C-CFDEFFC64B4C}" type="pres">
      <dgm:prSet presAssocID="{9DCC89B7-916C-46BE-AF20-72051AA0E9ED}" presName="parSh" presStyleLbl="node1" presStyleIdx="1" presStyleCnt="4"/>
      <dgm:spPr/>
      <dgm:t>
        <a:bodyPr/>
        <a:lstStyle/>
        <a:p>
          <a:endParaRPr lang="en-US"/>
        </a:p>
      </dgm:t>
    </dgm:pt>
    <dgm:pt modelId="{42A67C5B-B01D-4E75-A242-55E320A924CC}" type="pres">
      <dgm:prSet presAssocID="{9DCC89B7-916C-46BE-AF20-72051AA0E9ED}" presName="desTx" presStyleLbl="fgAcc1" presStyleIdx="1" presStyleCnt="4">
        <dgm:presLayoutVars>
          <dgm:bulletEnabled val="1"/>
        </dgm:presLayoutVars>
      </dgm:prSet>
      <dgm:spPr>
        <a:blipFill rotWithShape="0">
          <a:blip xmlns:r="http://schemas.openxmlformats.org/officeDocument/2006/relationships" r:embed="rId2"/>
          <a:stretch>
            <a:fillRect/>
          </a:stretch>
        </a:blipFill>
      </dgm:spPr>
    </dgm:pt>
    <dgm:pt modelId="{9B90B9D4-0AAD-4FED-9FC9-08E5B258A703}" type="pres">
      <dgm:prSet presAssocID="{FF76E25D-7413-47BA-83D4-F4004625C575}" presName="sibTrans" presStyleLbl="sibTrans2D1" presStyleIdx="1" presStyleCnt="3"/>
      <dgm:spPr/>
      <dgm:t>
        <a:bodyPr/>
        <a:lstStyle/>
        <a:p>
          <a:endParaRPr lang="en-US"/>
        </a:p>
      </dgm:t>
    </dgm:pt>
    <dgm:pt modelId="{8E2C974F-6D85-437A-A6F8-BBE5FB466C90}" type="pres">
      <dgm:prSet presAssocID="{FF76E25D-7413-47BA-83D4-F4004625C575}" presName="connTx" presStyleLbl="sibTrans2D1" presStyleIdx="1" presStyleCnt="3"/>
      <dgm:spPr/>
      <dgm:t>
        <a:bodyPr/>
        <a:lstStyle/>
        <a:p>
          <a:endParaRPr lang="en-US"/>
        </a:p>
      </dgm:t>
    </dgm:pt>
    <dgm:pt modelId="{0FFAF5D1-22A8-44E0-855F-3A8282CD51F0}" type="pres">
      <dgm:prSet presAssocID="{FAA0392B-5D43-46DC-8345-C81C107BD3CE}" presName="composite" presStyleCnt="0"/>
      <dgm:spPr/>
    </dgm:pt>
    <dgm:pt modelId="{E3874353-CDFA-4A46-A5A1-FA51D67AF67E}" type="pres">
      <dgm:prSet presAssocID="{FAA0392B-5D43-46DC-8345-C81C107BD3CE}" presName="parTx" presStyleLbl="node1" presStyleIdx="1" presStyleCnt="4">
        <dgm:presLayoutVars>
          <dgm:chMax val="0"/>
          <dgm:chPref val="0"/>
          <dgm:bulletEnabled val="1"/>
        </dgm:presLayoutVars>
      </dgm:prSet>
      <dgm:spPr/>
      <dgm:t>
        <a:bodyPr/>
        <a:lstStyle/>
        <a:p>
          <a:endParaRPr lang="en-US"/>
        </a:p>
      </dgm:t>
    </dgm:pt>
    <dgm:pt modelId="{E836E9A5-804F-43CC-9A2B-65BBBB5001D5}" type="pres">
      <dgm:prSet presAssocID="{FAA0392B-5D43-46DC-8345-C81C107BD3CE}" presName="parSh" presStyleLbl="node1" presStyleIdx="2" presStyleCnt="4"/>
      <dgm:spPr/>
      <dgm:t>
        <a:bodyPr/>
        <a:lstStyle/>
        <a:p>
          <a:endParaRPr lang="en-US"/>
        </a:p>
      </dgm:t>
    </dgm:pt>
    <dgm:pt modelId="{E850953A-7073-4485-BB33-D6DDBE8B9108}" type="pres">
      <dgm:prSet presAssocID="{FAA0392B-5D43-46DC-8345-C81C107BD3CE}" presName="desTx" presStyleLbl="fgAcc1" presStyleIdx="2" presStyleCnt="4">
        <dgm:presLayoutVars>
          <dgm:bulletEnabled val="1"/>
        </dgm:presLayoutVars>
      </dgm:prSet>
      <dgm:spPr>
        <a:blipFill rotWithShape="0">
          <a:blip xmlns:r="http://schemas.openxmlformats.org/officeDocument/2006/relationships" r:embed="rId3"/>
          <a:stretch>
            <a:fillRect/>
          </a:stretch>
        </a:blipFill>
      </dgm:spPr>
    </dgm:pt>
    <dgm:pt modelId="{DD9D0915-3CCC-44FC-B462-06D8BD25D425}" type="pres">
      <dgm:prSet presAssocID="{FEB0DD42-572F-4BE8-9F51-DAAB6F85DE51}" presName="sibTrans" presStyleLbl="sibTrans2D1" presStyleIdx="2" presStyleCnt="3"/>
      <dgm:spPr/>
      <dgm:t>
        <a:bodyPr/>
        <a:lstStyle/>
        <a:p>
          <a:endParaRPr lang="en-US"/>
        </a:p>
      </dgm:t>
    </dgm:pt>
    <dgm:pt modelId="{D7A34D97-B4F8-47B0-9E1D-CC2B40ABA2A4}" type="pres">
      <dgm:prSet presAssocID="{FEB0DD42-572F-4BE8-9F51-DAAB6F85DE51}" presName="connTx" presStyleLbl="sibTrans2D1" presStyleIdx="2" presStyleCnt="3"/>
      <dgm:spPr/>
      <dgm:t>
        <a:bodyPr/>
        <a:lstStyle/>
        <a:p>
          <a:endParaRPr lang="en-US"/>
        </a:p>
      </dgm:t>
    </dgm:pt>
    <dgm:pt modelId="{C3B120B6-8E1F-4BCE-9964-5D37ABAE379C}" type="pres">
      <dgm:prSet presAssocID="{86D49D87-070A-4404-9E5F-516B75B38F6F}" presName="composite" presStyleCnt="0"/>
      <dgm:spPr/>
    </dgm:pt>
    <dgm:pt modelId="{0A64D0F4-53FD-401D-B1C4-CC0B1CFC8D82}" type="pres">
      <dgm:prSet presAssocID="{86D49D87-070A-4404-9E5F-516B75B38F6F}" presName="parTx" presStyleLbl="node1" presStyleIdx="2" presStyleCnt="4">
        <dgm:presLayoutVars>
          <dgm:chMax val="0"/>
          <dgm:chPref val="0"/>
          <dgm:bulletEnabled val="1"/>
        </dgm:presLayoutVars>
      </dgm:prSet>
      <dgm:spPr/>
      <dgm:t>
        <a:bodyPr/>
        <a:lstStyle/>
        <a:p>
          <a:endParaRPr lang="en-US"/>
        </a:p>
      </dgm:t>
    </dgm:pt>
    <dgm:pt modelId="{AE30893C-F0E4-4068-983F-6EFCD65EC87A}" type="pres">
      <dgm:prSet presAssocID="{86D49D87-070A-4404-9E5F-516B75B38F6F}" presName="parSh" presStyleLbl="node1" presStyleIdx="3" presStyleCnt="4"/>
      <dgm:spPr/>
      <dgm:t>
        <a:bodyPr/>
        <a:lstStyle/>
        <a:p>
          <a:endParaRPr lang="en-US"/>
        </a:p>
      </dgm:t>
    </dgm:pt>
    <dgm:pt modelId="{535F1B94-E2ED-44E7-974B-A3CAC6C029BE}" type="pres">
      <dgm:prSet presAssocID="{86D49D87-070A-4404-9E5F-516B75B38F6F}" presName="desTx" presStyleLbl="fgAcc1" presStyleIdx="3" presStyleCnt="4">
        <dgm:presLayoutVars>
          <dgm:bulletEnabled val="1"/>
        </dgm:presLayoutVars>
      </dgm:prSet>
      <dgm:spPr>
        <a:blipFill rotWithShape="0">
          <a:blip xmlns:r="http://schemas.openxmlformats.org/officeDocument/2006/relationships" r:embed="rId4"/>
          <a:stretch>
            <a:fillRect/>
          </a:stretch>
        </a:blipFill>
      </dgm:spPr>
    </dgm:pt>
  </dgm:ptLst>
  <dgm:cxnLst>
    <dgm:cxn modelId="{37FB23A1-5A87-456C-9483-A9EE0C3E9527}" type="presOf" srcId="{9DCC89B7-916C-46BE-AF20-72051AA0E9ED}" destId="{45AC01E6-4310-43CC-AB8C-CFDEFFC64B4C}" srcOrd="1" destOrd="0" presId="urn:microsoft.com/office/officeart/2005/8/layout/process3"/>
    <dgm:cxn modelId="{3E58C5F4-8599-4432-AD8C-AF744AE2A0F8}" type="presOf" srcId="{9DCC89B7-916C-46BE-AF20-72051AA0E9ED}" destId="{70038D51-EEB7-458A-BA54-BC45E21D1A71}" srcOrd="0" destOrd="0" presId="urn:microsoft.com/office/officeart/2005/8/layout/process3"/>
    <dgm:cxn modelId="{0BA57D22-9036-4581-96E3-FFABEA6CC990}" type="presOf" srcId="{FF76E25D-7413-47BA-83D4-F4004625C575}" destId="{8E2C974F-6D85-437A-A6F8-BBE5FB466C90}" srcOrd="1" destOrd="0" presId="urn:microsoft.com/office/officeart/2005/8/layout/process3"/>
    <dgm:cxn modelId="{907C4524-2354-4971-903E-BFA6FF51BC37}" type="presOf" srcId="{FF76E25D-7413-47BA-83D4-F4004625C575}" destId="{9B90B9D4-0AAD-4FED-9FC9-08E5B258A703}" srcOrd="0" destOrd="0" presId="urn:microsoft.com/office/officeart/2005/8/layout/process3"/>
    <dgm:cxn modelId="{F4EF09A6-CAC3-414B-9DE4-7798FC07829F}" type="presOf" srcId="{FAA0392B-5D43-46DC-8345-C81C107BD3CE}" destId="{E836E9A5-804F-43CC-9A2B-65BBBB5001D5}" srcOrd="1" destOrd="0" presId="urn:microsoft.com/office/officeart/2005/8/layout/process3"/>
    <dgm:cxn modelId="{FA5970AA-21E2-4C4E-8F5E-7BE31A31C7DF}" type="presOf" srcId="{86D49D87-070A-4404-9E5F-516B75B38F6F}" destId="{AE30893C-F0E4-4068-983F-6EFCD65EC87A}" srcOrd="1" destOrd="0" presId="urn:microsoft.com/office/officeart/2005/8/layout/process3"/>
    <dgm:cxn modelId="{5A169E4D-0B1F-4062-A2D4-A6D157BF3553}" type="presOf" srcId="{FEB0DD42-572F-4BE8-9F51-DAAB6F85DE51}" destId="{DD9D0915-3CCC-44FC-B462-06D8BD25D425}" srcOrd="0" destOrd="0" presId="urn:microsoft.com/office/officeart/2005/8/layout/process3"/>
    <dgm:cxn modelId="{014C942A-5D6B-4F89-B285-2B4E621F55A7}" srcId="{C2690F4A-AA1D-466E-B08C-B7F207DD7892}" destId="{FAA0392B-5D43-46DC-8345-C81C107BD3CE}" srcOrd="2" destOrd="0" parTransId="{59AD6AF5-43B7-4E5A-B715-3E4AF9A4303C}" sibTransId="{FEB0DD42-572F-4BE8-9F51-DAAB6F85DE51}"/>
    <dgm:cxn modelId="{7B1DC4D4-3799-4CFD-B092-470E434EE0E5}" type="presOf" srcId="{C2690F4A-AA1D-466E-B08C-B7F207DD7892}" destId="{183A8CA2-FDCA-4BFB-9395-6E42352CCB39}" srcOrd="0" destOrd="0" presId="urn:microsoft.com/office/officeart/2005/8/layout/process3"/>
    <dgm:cxn modelId="{2467F20A-5C1C-497C-89F0-D92E248ED111}" type="presOf" srcId="{F22BE3FE-B5BB-49FF-A791-1E9584E38752}" destId="{86CE2B98-9F41-43B2-9E32-14AACF11DCB5}" srcOrd="0" destOrd="0" presId="urn:microsoft.com/office/officeart/2005/8/layout/process3"/>
    <dgm:cxn modelId="{F6E051D6-790E-49BE-ACEE-1FF4047302BD}" type="presOf" srcId="{0F12803E-6D65-4EA7-A6CE-568B71B229CC}" destId="{AE68282D-A6A9-497D-9F6C-0BEA85B85B8A}" srcOrd="1" destOrd="0" presId="urn:microsoft.com/office/officeart/2005/8/layout/process3"/>
    <dgm:cxn modelId="{94CE773D-14E6-4DF4-B85A-35697B6F9DD9}" type="presOf" srcId="{FAA0392B-5D43-46DC-8345-C81C107BD3CE}" destId="{E3874353-CDFA-4A46-A5A1-FA51D67AF67E}" srcOrd="0" destOrd="0" presId="urn:microsoft.com/office/officeart/2005/8/layout/process3"/>
    <dgm:cxn modelId="{6A57C59A-1BA1-4036-A9FA-778249377F07}" srcId="{C2690F4A-AA1D-466E-B08C-B7F207DD7892}" destId="{9DCC89B7-916C-46BE-AF20-72051AA0E9ED}" srcOrd="1" destOrd="0" parTransId="{5F6290D0-5CAC-440B-B07B-55372D49D5CA}" sibTransId="{FF76E25D-7413-47BA-83D4-F4004625C575}"/>
    <dgm:cxn modelId="{AA399703-A83D-4E03-B112-903E4F269A06}" type="presOf" srcId="{0F12803E-6D65-4EA7-A6CE-568B71B229CC}" destId="{FA8424F6-5B81-49BA-9E5D-FF05B3E94D9A}" srcOrd="0" destOrd="0" presId="urn:microsoft.com/office/officeart/2005/8/layout/process3"/>
    <dgm:cxn modelId="{6D217718-FCC3-421E-8657-683F149C730C}" srcId="{C2690F4A-AA1D-466E-B08C-B7F207DD7892}" destId="{86D49D87-070A-4404-9E5F-516B75B38F6F}" srcOrd="3" destOrd="0" parTransId="{8EFF37FE-CD97-48B2-A864-869A9CF052D1}" sibTransId="{7C02BA52-CAE1-4876-B510-FD867831DC36}"/>
    <dgm:cxn modelId="{5E14F5CA-BAD3-459E-A629-10690F6ED90F}" type="presOf" srcId="{F22BE3FE-B5BB-49FF-A791-1E9584E38752}" destId="{A865797D-3D8F-4AE7-826C-BC098962FCC4}" srcOrd="1" destOrd="0" presId="urn:microsoft.com/office/officeart/2005/8/layout/process3"/>
    <dgm:cxn modelId="{B61A8952-E0BD-461B-8CB0-0B352A4DF14F}" type="presOf" srcId="{86D49D87-070A-4404-9E5F-516B75B38F6F}" destId="{0A64D0F4-53FD-401D-B1C4-CC0B1CFC8D82}" srcOrd="0" destOrd="0" presId="urn:microsoft.com/office/officeart/2005/8/layout/process3"/>
    <dgm:cxn modelId="{6948D35E-8E9A-4B2D-8252-DD9DBD386662}" srcId="{C2690F4A-AA1D-466E-B08C-B7F207DD7892}" destId="{F22BE3FE-B5BB-49FF-A791-1E9584E38752}" srcOrd="0" destOrd="0" parTransId="{89430AA9-3AB2-4A06-B7A6-0BF91A3160CB}" sibTransId="{0F12803E-6D65-4EA7-A6CE-568B71B229CC}"/>
    <dgm:cxn modelId="{A530F6E1-CCA0-469D-8A52-64ED15F5531A}" type="presOf" srcId="{FEB0DD42-572F-4BE8-9F51-DAAB6F85DE51}" destId="{D7A34D97-B4F8-47B0-9E1D-CC2B40ABA2A4}" srcOrd="1" destOrd="0" presId="urn:microsoft.com/office/officeart/2005/8/layout/process3"/>
    <dgm:cxn modelId="{41317A10-9848-4FCB-9545-AFA799FC039C}" type="presParOf" srcId="{183A8CA2-FDCA-4BFB-9395-6E42352CCB39}" destId="{36D7129E-0E8F-4A0D-AAC2-A9852112FF68}" srcOrd="0" destOrd="0" presId="urn:microsoft.com/office/officeart/2005/8/layout/process3"/>
    <dgm:cxn modelId="{7B56415B-AAF9-4B2F-80BC-C821CF58C66A}" type="presParOf" srcId="{36D7129E-0E8F-4A0D-AAC2-A9852112FF68}" destId="{86CE2B98-9F41-43B2-9E32-14AACF11DCB5}" srcOrd="0" destOrd="0" presId="urn:microsoft.com/office/officeart/2005/8/layout/process3"/>
    <dgm:cxn modelId="{6664BD7F-DF5F-468C-B018-2681DACA9978}" type="presParOf" srcId="{36D7129E-0E8F-4A0D-AAC2-A9852112FF68}" destId="{A865797D-3D8F-4AE7-826C-BC098962FCC4}" srcOrd="1" destOrd="0" presId="urn:microsoft.com/office/officeart/2005/8/layout/process3"/>
    <dgm:cxn modelId="{A349758A-1783-4B07-95F0-576286FFD0BB}" type="presParOf" srcId="{36D7129E-0E8F-4A0D-AAC2-A9852112FF68}" destId="{03223CEB-3643-4BD8-B19C-180A0022736C}" srcOrd="2" destOrd="0" presId="urn:microsoft.com/office/officeart/2005/8/layout/process3"/>
    <dgm:cxn modelId="{3A5CF8CD-5FD5-45AD-AB65-642A7A354BEA}" type="presParOf" srcId="{183A8CA2-FDCA-4BFB-9395-6E42352CCB39}" destId="{FA8424F6-5B81-49BA-9E5D-FF05B3E94D9A}" srcOrd="1" destOrd="0" presId="urn:microsoft.com/office/officeart/2005/8/layout/process3"/>
    <dgm:cxn modelId="{FC3848DE-8D3C-4AFB-BD84-C7422FFD9691}" type="presParOf" srcId="{FA8424F6-5B81-49BA-9E5D-FF05B3E94D9A}" destId="{AE68282D-A6A9-497D-9F6C-0BEA85B85B8A}" srcOrd="0" destOrd="0" presId="urn:microsoft.com/office/officeart/2005/8/layout/process3"/>
    <dgm:cxn modelId="{446F03D9-8CE4-49F0-8920-69BB1C82C30B}" type="presParOf" srcId="{183A8CA2-FDCA-4BFB-9395-6E42352CCB39}" destId="{706ACD43-8515-4C98-9EFB-AA311311AF3A}" srcOrd="2" destOrd="0" presId="urn:microsoft.com/office/officeart/2005/8/layout/process3"/>
    <dgm:cxn modelId="{78BDB574-2418-4DE0-A893-3369EA733A65}" type="presParOf" srcId="{706ACD43-8515-4C98-9EFB-AA311311AF3A}" destId="{70038D51-EEB7-458A-BA54-BC45E21D1A71}" srcOrd="0" destOrd="0" presId="urn:microsoft.com/office/officeart/2005/8/layout/process3"/>
    <dgm:cxn modelId="{41BE94FB-EA29-4694-8F53-738866A357CD}" type="presParOf" srcId="{706ACD43-8515-4C98-9EFB-AA311311AF3A}" destId="{45AC01E6-4310-43CC-AB8C-CFDEFFC64B4C}" srcOrd="1" destOrd="0" presId="urn:microsoft.com/office/officeart/2005/8/layout/process3"/>
    <dgm:cxn modelId="{1F9C0FDB-52FF-46CE-A97D-08152BFBE9BD}" type="presParOf" srcId="{706ACD43-8515-4C98-9EFB-AA311311AF3A}" destId="{42A67C5B-B01D-4E75-A242-55E320A924CC}" srcOrd="2" destOrd="0" presId="urn:microsoft.com/office/officeart/2005/8/layout/process3"/>
    <dgm:cxn modelId="{7B9B23F3-1FE4-4867-B655-EF83E7E35891}" type="presParOf" srcId="{183A8CA2-FDCA-4BFB-9395-6E42352CCB39}" destId="{9B90B9D4-0AAD-4FED-9FC9-08E5B258A703}" srcOrd="3" destOrd="0" presId="urn:microsoft.com/office/officeart/2005/8/layout/process3"/>
    <dgm:cxn modelId="{4AE63C58-D9A2-46AF-9987-38958F9D2A42}" type="presParOf" srcId="{9B90B9D4-0AAD-4FED-9FC9-08E5B258A703}" destId="{8E2C974F-6D85-437A-A6F8-BBE5FB466C90}" srcOrd="0" destOrd="0" presId="urn:microsoft.com/office/officeart/2005/8/layout/process3"/>
    <dgm:cxn modelId="{C36D7D72-704B-467A-B371-616572225D93}" type="presParOf" srcId="{183A8CA2-FDCA-4BFB-9395-6E42352CCB39}" destId="{0FFAF5D1-22A8-44E0-855F-3A8282CD51F0}" srcOrd="4" destOrd="0" presId="urn:microsoft.com/office/officeart/2005/8/layout/process3"/>
    <dgm:cxn modelId="{D588AB75-95E7-4FEA-A585-2D62A9B3AC8C}" type="presParOf" srcId="{0FFAF5D1-22A8-44E0-855F-3A8282CD51F0}" destId="{E3874353-CDFA-4A46-A5A1-FA51D67AF67E}" srcOrd="0" destOrd="0" presId="urn:microsoft.com/office/officeart/2005/8/layout/process3"/>
    <dgm:cxn modelId="{AF2F5766-0A0A-4C0D-84E2-CF2E6BD03FF4}" type="presParOf" srcId="{0FFAF5D1-22A8-44E0-855F-3A8282CD51F0}" destId="{E836E9A5-804F-43CC-9A2B-65BBBB5001D5}" srcOrd="1" destOrd="0" presId="urn:microsoft.com/office/officeart/2005/8/layout/process3"/>
    <dgm:cxn modelId="{E05AF869-AD39-4B2A-B0AA-BF4773B65D75}" type="presParOf" srcId="{0FFAF5D1-22A8-44E0-855F-3A8282CD51F0}" destId="{E850953A-7073-4485-BB33-D6DDBE8B9108}" srcOrd="2" destOrd="0" presId="urn:microsoft.com/office/officeart/2005/8/layout/process3"/>
    <dgm:cxn modelId="{13795204-F015-4EA7-85C2-9496F3A343B9}" type="presParOf" srcId="{183A8CA2-FDCA-4BFB-9395-6E42352CCB39}" destId="{DD9D0915-3CCC-44FC-B462-06D8BD25D425}" srcOrd="5" destOrd="0" presId="urn:microsoft.com/office/officeart/2005/8/layout/process3"/>
    <dgm:cxn modelId="{24794826-F821-4137-8B3E-51F084F996D3}" type="presParOf" srcId="{DD9D0915-3CCC-44FC-B462-06D8BD25D425}" destId="{D7A34D97-B4F8-47B0-9E1D-CC2B40ABA2A4}" srcOrd="0" destOrd="0" presId="urn:microsoft.com/office/officeart/2005/8/layout/process3"/>
    <dgm:cxn modelId="{5D3F5C65-E59F-48A1-A924-D7838A8F8D7E}" type="presParOf" srcId="{183A8CA2-FDCA-4BFB-9395-6E42352CCB39}" destId="{C3B120B6-8E1F-4BCE-9964-5D37ABAE379C}" srcOrd="6" destOrd="0" presId="urn:microsoft.com/office/officeart/2005/8/layout/process3"/>
    <dgm:cxn modelId="{3EFA38E1-9CA9-4161-88CC-932F6E7D66ED}" type="presParOf" srcId="{C3B120B6-8E1F-4BCE-9964-5D37ABAE379C}" destId="{0A64D0F4-53FD-401D-B1C4-CC0B1CFC8D82}" srcOrd="0" destOrd="0" presId="urn:microsoft.com/office/officeart/2005/8/layout/process3"/>
    <dgm:cxn modelId="{2F700522-BBE3-4785-8110-2DCD25C55652}" type="presParOf" srcId="{C3B120B6-8E1F-4BCE-9964-5D37ABAE379C}" destId="{AE30893C-F0E4-4068-983F-6EFCD65EC87A}" srcOrd="1" destOrd="0" presId="urn:microsoft.com/office/officeart/2005/8/layout/process3"/>
    <dgm:cxn modelId="{816A9F0C-FB48-4EEA-81EF-62A654CFC3A5}" type="presParOf" srcId="{C3B120B6-8E1F-4BCE-9964-5D37ABAE379C}" destId="{535F1B94-E2ED-44E7-974B-A3CAC6C029BE}"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F24DAF-2C1F-46E7-8DB4-89AD3AA1021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639E918E-5993-410E-A28C-03B16060142A}">
      <dgm:prSet custT="1"/>
      <dgm:spPr>
        <a:solidFill>
          <a:srgbClr val="6964D1"/>
        </a:solidFill>
      </dgm:spPr>
      <dgm:t>
        <a:bodyPr/>
        <a:lstStyle/>
        <a:p>
          <a:pPr rtl="0"/>
          <a:r>
            <a:rPr lang="en-US" sz="1400" b="1" dirty="0"/>
            <a:t>Used Elbow Algorithm to </a:t>
          </a:r>
          <a:endParaRPr lang="en-US" sz="1400" b="1" dirty="0" smtClean="0"/>
        </a:p>
        <a:p>
          <a:pPr rtl="0"/>
          <a:r>
            <a:rPr lang="en-US" sz="1400" b="1" dirty="0" smtClean="0"/>
            <a:t>find </a:t>
          </a:r>
          <a:r>
            <a:rPr lang="en-US" sz="1400" b="1" dirty="0"/>
            <a:t>Optimal Clusters</a:t>
          </a:r>
          <a:endParaRPr lang="en-US" sz="1400" dirty="0"/>
        </a:p>
      </dgm:t>
    </dgm:pt>
    <dgm:pt modelId="{750822AF-51AC-4184-948A-F80643BC7CC6}" type="parTrans" cxnId="{06B3DE3A-9482-4DC3-A494-8BAC2A641AC0}">
      <dgm:prSet/>
      <dgm:spPr/>
      <dgm:t>
        <a:bodyPr/>
        <a:lstStyle/>
        <a:p>
          <a:endParaRPr lang="en-US" sz="2800"/>
        </a:p>
      </dgm:t>
    </dgm:pt>
    <dgm:pt modelId="{5C62BDD4-8136-4D20-B5F5-A2C4BC225A5F}" type="sibTrans" cxnId="{06B3DE3A-9482-4DC3-A494-8BAC2A641AC0}">
      <dgm:prSet/>
      <dgm:spPr/>
      <dgm:t>
        <a:bodyPr/>
        <a:lstStyle/>
        <a:p>
          <a:endParaRPr lang="en-US" sz="2800"/>
        </a:p>
      </dgm:t>
    </dgm:pt>
    <dgm:pt modelId="{B791F43A-ED18-4284-A67E-6CC451B26036}">
      <dgm:prSet custT="1"/>
      <dgm:spPr>
        <a:solidFill>
          <a:srgbClr val="6964D1"/>
        </a:solidFill>
      </dgm:spPr>
      <dgm:t>
        <a:bodyPr/>
        <a:lstStyle/>
        <a:p>
          <a:pPr rtl="0"/>
          <a:r>
            <a:rPr lang="en-US" sz="1400" b="1" dirty="0"/>
            <a:t>Ran a K-Means </a:t>
          </a:r>
          <a:r>
            <a:rPr lang="en-US" sz="1400" b="1" dirty="0" smtClean="0"/>
            <a:t>Clustering</a:t>
          </a:r>
        </a:p>
        <a:p>
          <a:pPr rtl="0"/>
          <a:r>
            <a:rPr lang="en-US" sz="1400" b="1" dirty="0" smtClean="0"/>
            <a:t>using </a:t>
          </a:r>
          <a:r>
            <a:rPr lang="en-US" sz="1400" b="1" dirty="0"/>
            <a:t>3 clusters</a:t>
          </a:r>
          <a:endParaRPr lang="en-US" sz="1400" dirty="0"/>
        </a:p>
      </dgm:t>
    </dgm:pt>
    <dgm:pt modelId="{AB438A80-25F8-46E6-B297-2BC116600B83}" type="parTrans" cxnId="{E36458B0-F5E7-47F3-B857-7AC0009F8108}">
      <dgm:prSet/>
      <dgm:spPr/>
      <dgm:t>
        <a:bodyPr/>
        <a:lstStyle/>
        <a:p>
          <a:endParaRPr lang="en-US" sz="2800"/>
        </a:p>
      </dgm:t>
    </dgm:pt>
    <dgm:pt modelId="{ADB70A84-9DCD-44F6-8A9D-0F3540C17B92}" type="sibTrans" cxnId="{E36458B0-F5E7-47F3-B857-7AC0009F8108}">
      <dgm:prSet/>
      <dgm:spPr/>
      <dgm:t>
        <a:bodyPr/>
        <a:lstStyle/>
        <a:p>
          <a:endParaRPr lang="en-US" sz="2800"/>
        </a:p>
      </dgm:t>
    </dgm:pt>
    <dgm:pt modelId="{03D6EE4E-FEF7-4E59-A9C7-B2F758B21C24}" type="pres">
      <dgm:prSet presAssocID="{44F24DAF-2C1F-46E7-8DB4-89AD3AA1021C}" presName="CompostProcess" presStyleCnt="0">
        <dgm:presLayoutVars>
          <dgm:dir/>
          <dgm:resizeHandles val="exact"/>
        </dgm:presLayoutVars>
      </dgm:prSet>
      <dgm:spPr/>
      <dgm:t>
        <a:bodyPr/>
        <a:lstStyle/>
        <a:p>
          <a:endParaRPr lang="en-US"/>
        </a:p>
      </dgm:t>
    </dgm:pt>
    <dgm:pt modelId="{89950025-1E2E-4F05-B45E-1FC001B7F6A7}" type="pres">
      <dgm:prSet presAssocID="{44F24DAF-2C1F-46E7-8DB4-89AD3AA1021C}" presName="arrow" presStyleLbl="bgShp" presStyleIdx="0" presStyleCnt="1"/>
      <dgm:spPr>
        <a:solidFill>
          <a:srgbClr val="6964D1"/>
        </a:solidFill>
      </dgm:spPr>
      <dgm:t>
        <a:bodyPr/>
        <a:lstStyle/>
        <a:p>
          <a:endParaRPr lang="en-US"/>
        </a:p>
      </dgm:t>
    </dgm:pt>
    <dgm:pt modelId="{EC936FD4-C5CD-42D9-B284-C746A6088F88}" type="pres">
      <dgm:prSet presAssocID="{44F24DAF-2C1F-46E7-8DB4-89AD3AA1021C}" presName="linearProcess" presStyleCnt="0"/>
      <dgm:spPr/>
    </dgm:pt>
    <dgm:pt modelId="{114753FA-4639-49B5-A791-88CA15223A90}" type="pres">
      <dgm:prSet presAssocID="{639E918E-5993-410E-A28C-03B16060142A}" presName="textNode" presStyleLbl="node1" presStyleIdx="0" presStyleCnt="2">
        <dgm:presLayoutVars>
          <dgm:bulletEnabled val="1"/>
        </dgm:presLayoutVars>
      </dgm:prSet>
      <dgm:spPr/>
      <dgm:t>
        <a:bodyPr/>
        <a:lstStyle/>
        <a:p>
          <a:endParaRPr lang="en-US"/>
        </a:p>
      </dgm:t>
    </dgm:pt>
    <dgm:pt modelId="{D7E35A9D-5707-48CB-8045-BC33342F8FAA}" type="pres">
      <dgm:prSet presAssocID="{5C62BDD4-8136-4D20-B5F5-A2C4BC225A5F}" presName="sibTrans" presStyleCnt="0"/>
      <dgm:spPr/>
    </dgm:pt>
    <dgm:pt modelId="{0C34E545-5B07-4B62-86BA-0825CB381CE3}" type="pres">
      <dgm:prSet presAssocID="{B791F43A-ED18-4284-A67E-6CC451B26036}" presName="textNode" presStyleLbl="node1" presStyleIdx="1" presStyleCnt="2">
        <dgm:presLayoutVars>
          <dgm:bulletEnabled val="1"/>
        </dgm:presLayoutVars>
      </dgm:prSet>
      <dgm:spPr/>
      <dgm:t>
        <a:bodyPr/>
        <a:lstStyle/>
        <a:p>
          <a:endParaRPr lang="en-US"/>
        </a:p>
      </dgm:t>
    </dgm:pt>
  </dgm:ptLst>
  <dgm:cxnLst>
    <dgm:cxn modelId="{B680A953-11D7-4C95-8B0C-2183D88F3C3F}" type="presOf" srcId="{639E918E-5993-410E-A28C-03B16060142A}" destId="{114753FA-4639-49B5-A791-88CA15223A90}" srcOrd="0" destOrd="0" presId="urn:microsoft.com/office/officeart/2005/8/layout/hProcess9"/>
    <dgm:cxn modelId="{06B3DE3A-9482-4DC3-A494-8BAC2A641AC0}" srcId="{44F24DAF-2C1F-46E7-8DB4-89AD3AA1021C}" destId="{639E918E-5993-410E-A28C-03B16060142A}" srcOrd="0" destOrd="0" parTransId="{750822AF-51AC-4184-948A-F80643BC7CC6}" sibTransId="{5C62BDD4-8136-4D20-B5F5-A2C4BC225A5F}"/>
    <dgm:cxn modelId="{E36458B0-F5E7-47F3-B857-7AC0009F8108}" srcId="{44F24DAF-2C1F-46E7-8DB4-89AD3AA1021C}" destId="{B791F43A-ED18-4284-A67E-6CC451B26036}" srcOrd="1" destOrd="0" parTransId="{AB438A80-25F8-46E6-B297-2BC116600B83}" sibTransId="{ADB70A84-9DCD-44F6-8A9D-0F3540C17B92}"/>
    <dgm:cxn modelId="{9413FDAC-DDF5-4CCD-9832-4D1C307FBBE8}" type="presOf" srcId="{44F24DAF-2C1F-46E7-8DB4-89AD3AA1021C}" destId="{03D6EE4E-FEF7-4E59-A9C7-B2F758B21C24}" srcOrd="0" destOrd="0" presId="urn:microsoft.com/office/officeart/2005/8/layout/hProcess9"/>
    <dgm:cxn modelId="{2E4CC4B2-14FB-4355-BB41-FAB32D2ACB99}" type="presOf" srcId="{B791F43A-ED18-4284-A67E-6CC451B26036}" destId="{0C34E545-5B07-4B62-86BA-0825CB381CE3}" srcOrd="0" destOrd="0" presId="urn:microsoft.com/office/officeart/2005/8/layout/hProcess9"/>
    <dgm:cxn modelId="{C06ABA48-DDF1-41AB-82B1-D629E53ADBA6}" type="presParOf" srcId="{03D6EE4E-FEF7-4E59-A9C7-B2F758B21C24}" destId="{89950025-1E2E-4F05-B45E-1FC001B7F6A7}" srcOrd="0" destOrd="0" presId="urn:microsoft.com/office/officeart/2005/8/layout/hProcess9"/>
    <dgm:cxn modelId="{1C4B5F64-40B3-44EB-BCCB-6D936D4BC193}" type="presParOf" srcId="{03D6EE4E-FEF7-4E59-A9C7-B2F758B21C24}" destId="{EC936FD4-C5CD-42D9-B284-C746A6088F88}" srcOrd="1" destOrd="0" presId="urn:microsoft.com/office/officeart/2005/8/layout/hProcess9"/>
    <dgm:cxn modelId="{F3CC424D-49F5-4215-8C94-CF893EAA599B}" type="presParOf" srcId="{EC936FD4-C5CD-42D9-B284-C746A6088F88}" destId="{114753FA-4639-49B5-A791-88CA15223A90}" srcOrd="0" destOrd="0" presId="urn:microsoft.com/office/officeart/2005/8/layout/hProcess9"/>
    <dgm:cxn modelId="{2318AD70-80A1-4A2B-AABA-3216B90DD262}" type="presParOf" srcId="{EC936FD4-C5CD-42D9-B284-C746A6088F88}" destId="{D7E35A9D-5707-48CB-8045-BC33342F8FAA}" srcOrd="1" destOrd="0" presId="urn:microsoft.com/office/officeart/2005/8/layout/hProcess9"/>
    <dgm:cxn modelId="{28A094E6-658D-4649-913E-670CFA7B07A4}" type="presParOf" srcId="{EC936FD4-C5CD-42D9-B284-C746A6088F88}" destId="{0C34E545-5B07-4B62-86BA-0825CB381CE3}"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27DD02-BEA6-4485-B907-80425AF1CC6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13E971F-BF2C-4E6F-9973-D974B19C5ACB}">
      <dgm:prSet/>
      <dgm:spPr>
        <a:solidFill>
          <a:srgbClr val="6964D1"/>
        </a:solidFill>
        <a:ln>
          <a:noFill/>
        </a:ln>
      </dgm:spPr>
      <dgm:t>
        <a:bodyPr/>
        <a:lstStyle/>
        <a:p>
          <a:pPr rtl="0"/>
          <a:r>
            <a:rPr lang="en-US" b="1" dirty="0"/>
            <a:t>Insights</a:t>
          </a:r>
          <a:endParaRPr lang="en-US" dirty="0"/>
        </a:p>
      </dgm:t>
    </dgm:pt>
    <dgm:pt modelId="{F1A40954-4D0D-4704-A363-C994A8CA5269}" type="parTrans" cxnId="{79E937E7-05E3-43FA-BBA1-534C98F435B2}">
      <dgm:prSet/>
      <dgm:spPr/>
      <dgm:t>
        <a:bodyPr/>
        <a:lstStyle/>
        <a:p>
          <a:endParaRPr lang="en-US"/>
        </a:p>
      </dgm:t>
    </dgm:pt>
    <dgm:pt modelId="{0BF64952-BFD5-4D95-92BC-E23506FA6F7E}" type="sibTrans" cxnId="{79E937E7-05E3-43FA-BBA1-534C98F435B2}">
      <dgm:prSet/>
      <dgm:spPr/>
      <dgm:t>
        <a:bodyPr/>
        <a:lstStyle/>
        <a:p>
          <a:endParaRPr lang="en-US"/>
        </a:p>
      </dgm:t>
    </dgm:pt>
    <dgm:pt modelId="{1C7EBC16-E1BF-4FE8-B6AD-A31B86ADE159}">
      <dgm:prSet/>
      <dgm:spPr>
        <a:solidFill>
          <a:schemeClr val="bg1">
            <a:lumMod val="95000"/>
            <a:alpha val="90000"/>
          </a:schemeClr>
        </a:solidFill>
        <a:ln>
          <a:noFill/>
        </a:ln>
      </dgm:spPr>
      <dgm:t>
        <a:bodyPr/>
        <a:lstStyle/>
        <a:p>
          <a:pPr rtl="0"/>
          <a:r>
            <a:rPr lang="en-US" b="0" dirty="0"/>
            <a:t>Historically, finance is not the highest performing stock despite being a large volume of the data set.</a:t>
          </a:r>
          <a:endParaRPr lang="en-US" dirty="0"/>
        </a:p>
      </dgm:t>
    </dgm:pt>
    <dgm:pt modelId="{CCDEE9A8-F4B2-4F4A-8160-770949B34914}" type="parTrans" cxnId="{37D51978-B971-4115-AD7A-1CA957C311CD}">
      <dgm:prSet/>
      <dgm:spPr/>
      <dgm:t>
        <a:bodyPr/>
        <a:lstStyle/>
        <a:p>
          <a:endParaRPr lang="en-US"/>
        </a:p>
      </dgm:t>
    </dgm:pt>
    <dgm:pt modelId="{E562A775-913F-44F4-865B-1F93DB1C652F}" type="sibTrans" cxnId="{37D51978-B971-4115-AD7A-1CA957C311CD}">
      <dgm:prSet/>
      <dgm:spPr/>
      <dgm:t>
        <a:bodyPr/>
        <a:lstStyle/>
        <a:p>
          <a:endParaRPr lang="en-US"/>
        </a:p>
      </dgm:t>
    </dgm:pt>
    <dgm:pt modelId="{2C87B347-B782-4678-965B-97A2A2A0E3C3}">
      <dgm:prSet/>
      <dgm:spPr>
        <a:solidFill>
          <a:schemeClr val="bg1">
            <a:lumMod val="95000"/>
            <a:alpha val="90000"/>
          </a:schemeClr>
        </a:solidFill>
        <a:ln>
          <a:noFill/>
        </a:ln>
      </dgm:spPr>
      <dgm:t>
        <a:bodyPr/>
        <a:lstStyle/>
        <a:p>
          <a:pPr rtl="0"/>
          <a:r>
            <a:rPr lang="en-US" b="0" dirty="0"/>
            <a:t>Financial, Technology, Healthcare, and Services constitute much of the clusters.</a:t>
          </a:r>
          <a:endParaRPr lang="en-US" dirty="0"/>
        </a:p>
      </dgm:t>
    </dgm:pt>
    <dgm:pt modelId="{E8238349-79EB-4BAB-9765-215778E509CB}" type="parTrans" cxnId="{99A72190-9759-4121-8DF2-5CA5F64ED0B9}">
      <dgm:prSet/>
      <dgm:spPr/>
      <dgm:t>
        <a:bodyPr/>
        <a:lstStyle/>
        <a:p>
          <a:endParaRPr lang="en-US"/>
        </a:p>
      </dgm:t>
    </dgm:pt>
    <dgm:pt modelId="{8EB18768-C9FA-4CDF-A08C-38A166B8DD57}" type="sibTrans" cxnId="{99A72190-9759-4121-8DF2-5CA5F64ED0B9}">
      <dgm:prSet/>
      <dgm:spPr/>
      <dgm:t>
        <a:bodyPr/>
        <a:lstStyle/>
        <a:p>
          <a:endParaRPr lang="en-US"/>
        </a:p>
      </dgm:t>
    </dgm:pt>
    <dgm:pt modelId="{BB9AA408-408D-4507-A5EB-5299A7F9C616}">
      <dgm:prSet/>
      <dgm:spPr>
        <a:solidFill>
          <a:schemeClr val="bg1">
            <a:lumMod val="95000"/>
            <a:alpha val="90000"/>
          </a:schemeClr>
        </a:solidFill>
        <a:ln>
          <a:noFill/>
        </a:ln>
      </dgm:spPr>
      <dgm:t>
        <a:bodyPr/>
        <a:lstStyle/>
        <a:p>
          <a:pPr rtl="0"/>
          <a:r>
            <a:rPr lang="en-US" b="0" dirty="0"/>
            <a:t>Currently, Healthcare, Technology, and Services seem to be the safest industries to invest in. </a:t>
          </a:r>
          <a:endParaRPr lang="en-US" dirty="0"/>
        </a:p>
      </dgm:t>
    </dgm:pt>
    <dgm:pt modelId="{289E73A9-E0C3-4697-85A1-12A212AA5DC6}" type="parTrans" cxnId="{36CFF06D-32AC-412E-B539-86F0379131BC}">
      <dgm:prSet/>
      <dgm:spPr/>
      <dgm:t>
        <a:bodyPr/>
        <a:lstStyle/>
        <a:p>
          <a:endParaRPr lang="en-US"/>
        </a:p>
      </dgm:t>
    </dgm:pt>
    <dgm:pt modelId="{223E19F9-D004-4F28-8B0A-803DF554F836}" type="sibTrans" cxnId="{36CFF06D-32AC-412E-B539-86F0379131BC}">
      <dgm:prSet/>
      <dgm:spPr/>
      <dgm:t>
        <a:bodyPr/>
        <a:lstStyle/>
        <a:p>
          <a:endParaRPr lang="en-US"/>
        </a:p>
      </dgm:t>
    </dgm:pt>
    <dgm:pt modelId="{A856F783-6C16-4D96-81EF-ADD0E9D4F149}">
      <dgm:prSet/>
      <dgm:spPr>
        <a:solidFill>
          <a:srgbClr val="6964D1"/>
        </a:solidFill>
        <a:ln>
          <a:noFill/>
        </a:ln>
      </dgm:spPr>
      <dgm:t>
        <a:bodyPr/>
        <a:lstStyle/>
        <a:p>
          <a:pPr rtl="0"/>
          <a:r>
            <a:rPr lang="en-US" b="1"/>
            <a:t>Next Steps</a:t>
          </a:r>
          <a:endParaRPr lang="en-US"/>
        </a:p>
      </dgm:t>
    </dgm:pt>
    <dgm:pt modelId="{80377636-A069-4021-A27F-770095D7AECD}" type="parTrans" cxnId="{1B2DA6CD-CC5B-469E-9DF2-F06AB1B6CA63}">
      <dgm:prSet/>
      <dgm:spPr/>
      <dgm:t>
        <a:bodyPr/>
        <a:lstStyle/>
        <a:p>
          <a:endParaRPr lang="en-US"/>
        </a:p>
      </dgm:t>
    </dgm:pt>
    <dgm:pt modelId="{CD87D130-50D5-4B74-BAE2-B49350CC797A}" type="sibTrans" cxnId="{1B2DA6CD-CC5B-469E-9DF2-F06AB1B6CA63}">
      <dgm:prSet/>
      <dgm:spPr/>
      <dgm:t>
        <a:bodyPr/>
        <a:lstStyle/>
        <a:p>
          <a:endParaRPr lang="en-US"/>
        </a:p>
      </dgm:t>
    </dgm:pt>
    <dgm:pt modelId="{9C36C555-1CD4-4F63-8AB9-38A365476879}">
      <dgm:prSet/>
      <dgm:spPr>
        <a:solidFill>
          <a:schemeClr val="bg1">
            <a:lumMod val="95000"/>
            <a:alpha val="90000"/>
          </a:schemeClr>
        </a:solidFill>
        <a:ln>
          <a:noFill/>
        </a:ln>
      </dgm:spPr>
      <dgm:t>
        <a:bodyPr/>
        <a:lstStyle/>
        <a:p>
          <a:pPr rtl="0"/>
          <a:r>
            <a:rPr lang="en-US" b="0" dirty="0"/>
            <a:t>Further identify industry segments.</a:t>
          </a:r>
          <a:endParaRPr lang="en-US" dirty="0"/>
        </a:p>
      </dgm:t>
    </dgm:pt>
    <dgm:pt modelId="{2BD972E0-7881-4FEF-A2AE-EBD1A7FA0681}" type="parTrans" cxnId="{4001F59A-17F7-4C4A-B8B9-19516A961970}">
      <dgm:prSet/>
      <dgm:spPr/>
      <dgm:t>
        <a:bodyPr/>
        <a:lstStyle/>
        <a:p>
          <a:endParaRPr lang="en-US"/>
        </a:p>
      </dgm:t>
    </dgm:pt>
    <dgm:pt modelId="{E002521C-9AAD-4E0D-8BE9-4916FD8167A1}" type="sibTrans" cxnId="{4001F59A-17F7-4C4A-B8B9-19516A961970}">
      <dgm:prSet/>
      <dgm:spPr/>
      <dgm:t>
        <a:bodyPr/>
        <a:lstStyle/>
        <a:p>
          <a:endParaRPr lang="en-US"/>
        </a:p>
      </dgm:t>
    </dgm:pt>
    <dgm:pt modelId="{BFADA636-4408-4222-8231-8E81D38831CC}">
      <dgm:prSet/>
      <dgm:spPr>
        <a:solidFill>
          <a:schemeClr val="bg1">
            <a:lumMod val="95000"/>
            <a:alpha val="90000"/>
          </a:schemeClr>
        </a:solidFill>
        <a:ln>
          <a:noFill/>
        </a:ln>
      </dgm:spPr>
      <dgm:t>
        <a:bodyPr/>
        <a:lstStyle/>
        <a:p>
          <a:pPr rtl="0"/>
          <a:r>
            <a:rPr lang="en-US" b="0" dirty="0"/>
            <a:t>Investigate Financial Sector.</a:t>
          </a:r>
          <a:endParaRPr lang="en-US" dirty="0"/>
        </a:p>
      </dgm:t>
    </dgm:pt>
    <dgm:pt modelId="{8CEF3F36-132C-4CB5-89AA-FA6BC4500FFE}" type="parTrans" cxnId="{1BDDC47D-53B6-42B1-9A4B-E0BD3DCE6188}">
      <dgm:prSet/>
      <dgm:spPr/>
      <dgm:t>
        <a:bodyPr/>
        <a:lstStyle/>
        <a:p>
          <a:endParaRPr lang="en-US"/>
        </a:p>
      </dgm:t>
    </dgm:pt>
    <dgm:pt modelId="{4A26C368-6ED4-49A6-A381-F9151D724AF7}" type="sibTrans" cxnId="{1BDDC47D-53B6-42B1-9A4B-E0BD3DCE6188}">
      <dgm:prSet/>
      <dgm:spPr/>
      <dgm:t>
        <a:bodyPr/>
        <a:lstStyle/>
        <a:p>
          <a:endParaRPr lang="en-US"/>
        </a:p>
      </dgm:t>
    </dgm:pt>
    <dgm:pt modelId="{3838F88A-DB10-4F3D-8291-DA6DB0BFF6DC}">
      <dgm:prSet/>
      <dgm:spPr>
        <a:solidFill>
          <a:schemeClr val="bg1">
            <a:lumMod val="95000"/>
            <a:alpha val="90000"/>
          </a:schemeClr>
        </a:solidFill>
        <a:ln>
          <a:noFill/>
        </a:ln>
      </dgm:spPr>
      <dgm:t>
        <a:bodyPr/>
        <a:lstStyle/>
        <a:p>
          <a:pPr rtl="0"/>
          <a:r>
            <a:rPr lang="en-US" b="0" dirty="0"/>
            <a:t>Increase volume of data for other sectors because of data imbalance.</a:t>
          </a:r>
          <a:endParaRPr lang="en-US" dirty="0"/>
        </a:p>
      </dgm:t>
    </dgm:pt>
    <dgm:pt modelId="{3D010C42-1CAD-4871-B150-CB686AA0070E}" type="parTrans" cxnId="{32D04319-B5F6-4114-BB86-2058AE1351BF}">
      <dgm:prSet/>
      <dgm:spPr/>
      <dgm:t>
        <a:bodyPr/>
        <a:lstStyle/>
        <a:p>
          <a:endParaRPr lang="en-US"/>
        </a:p>
      </dgm:t>
    </dgm:pt>
    <dgm:pt modelId="{6B1DDB35-80B6-4BA9-AFAE-8DEF4C3130E7}" type="sibTrans" cxnId="{32D04319-B5F6-4114-BB86-2058AE1351BF}">
      <dgm:prSet/>
      <dgm:spPr/>
      <dgm:t>
        <a:bodyPr/>
        <a:lstStyle/>
        <a:p>
          <a:endParaRPr lang="en-US"/>
        </a:p>
      </dgm:t>
    </dgm:pt>
    <dgm:pt modelId="{A8A7B12C-5945-4A98-B0D8-E0A25F9DB2EF}">
      <dgm:prSet/>
      <dgm:spPr>
        <a:solidFill>
          <a:schemeClr val="bg1">
            <a:lumMod val="95000"/>
            <a:alpha val="90000"/>
          </a:schemeClr>
        </a:solidFill>
        <a:ln>
          <a:noFill/>
        </a:ln>
      </dgm:spPr>
      <dgm:t>
        <a:bodyPr/>
        <a:lstStyle/>
        <a:p>
          <a:pPr rtl="0"/>
          <a:r>
            <a:rPr lang="en-US" dirty="0"/>
            <a:t>Look more in-depth to the subindustries.</a:t>
          </a:r>
        </a:p>
      </dgm:t>
    </dgm:pt>
    <dgm:pt modelId="{6018E396-F432-48CB-9D1B-412530A113F0}" type="parTrans" cxnId="{6600B2FC-1CE8-4F90-B049-D198C27EE5B8}">
      <dgm:prSet/>
      <dgm:spPr/>
      <dgm:t>
        <a:bodyPr/>
        <a:lstStyle/>
        <a:p>
          <a:endParaRPr lang="en-US"/>
        </a:p>
      </dgm:t>
    </dgm:pt>
    <dgm:pt modelId="{5DB86CD3-D791-468E-B012-46564D02CE00}" type="sibTrans" cxnId="{6600B2FC-1CE8-4F90-B049-D198C27EE5B8}">
      <dgm:prSet/>
      <dgm:spPr/>
      <dgm:t>
        <a:bodyPr/>
        <a:lstStyle/>
        <a:p>
          <a:endParaRPr lang="en-US"/>
        </a:p>
      </dgm:t>
    </dgm:pt>
    <dgm:pt modelId="{5277618C-9C74-49CD-BF94-9064F225AC79}">
      <dgm:prSet/>
      <dgm:spPr>
        <a:solidFill>
          <a:schemeClr val="bg1">
            <a:lumMod val="95000"/>
            <a:alpha val="90000"/>
          </a:schemeClr>
        </a:solidFill>
        <a:ln>
          <a:noFill/>
        </a:ln>
      </dgm:spPr>
      <dgm:t>
        <a:bodyPr/>
        <a:lstStyle/>
        <a:p>
          <a:pPr rtl="0"/>
          <a:r>
            <a:rPr lang="en-US" dirty="0"/>
            <a:t>Perform linear regressions on all of the industries.</a:t>
          </a:r>
        </a:p>
      </dgm:t>
    </dgm:pt>
    <dgm:pt modelId="{EB54D4CE-61E9-4B38-8139-CDA34BEB4E29}" type="parTrans" cxnId="{037E0399-DC47-44C9-8E97-D0877F318E45}">
      <dgm:prSet/>
      <dgm:spPr/>
      <dgm:t>
        <a:bodyPr/>
        <a:lstStyle/>
        <a:p>
          <a:endParaRPr lang="en-US"/>
        </a:p>
      </dgm:t>
    </dgm:pt>
    <dgm:pt modelId="{C6C544ED-1F7E-46E3-99C4-4B6AE69C29E5}" type="sibTrans" cxnId="{037E0399-DC47-44C9-8E97-D0877F318E45}">
      <dgm:prSet/>
      <dgm:spPr/>
      <dgm:t>
        <a:bodyPr/>
        <a:lstStyle/>
        <a:p>
          <a:endParaRPr lang="en-US"/>
        </a:p>
      </dgm:t>
    </dgm:pt>
    <dgm:pt modelId="{379C9D08-E087-4F66-B28B-88B362D0D665}" type="pres">
      <dgm:prSet presAssocID="{2227DD02-BEA6-4485-B907-80425AF1CC6D}" presName="Name0" presStyleCnt="0">
        <dgm:presLayoutVars>
          <dgm:dir/>
          <dgm:animLvl val="lvl"/>
          <dgm:resizeHandles val="exact"/>
        </dgm:presLayoutVars>
      </dgm:prSet>
      <dgm:spPr/>
      <dgm:t>
        <a:bodyPr/>
        <a:lstStyle/>
        <a:p>
          <a:endParaRPr lang="en-US"/>
        </a:p>
      </dgm:t>
    </dgm:pt>
    <dgm:pt modelId="{9CF9EF57-6C79-4363-9EBA-25B527633F6F}" type="pres">
      <dgm:prSet presAssocID="{113E971F-BF2C-4E6F-9973-D974B19C5ACB}" presName="composite" presStyleCnt="0"/>
      <dgm:spPr/>
    </dgm:pt>
    <dgm:pt modelId="{AD910522-D987-4660-84AC-64D22431F660}" type="pres">
      <dgm:prSet presAssocID="{113E971F-BF2C-4E6F-9973-D974B19C5ACB}" presName="parTx" presStyleLbl="alignNode1" presStyleIdx="0" presStyleCnt="2">
        <dgm:presLayoutVars>
          <dgm:chMax val="0"/>
          <dgm:chPref val="0"/>
          <dgm:bulletEnabled val="1"/>
        </dgm:presLayoutVars>
      </dgm:prSet>
      <dgm:spPr/>
      <dgm:t>
        <a:bodyPr/>
        <a:lstStyle/>
        <a:p>
          <a:endParaRPr lang="en-US"/>
        </a:p>
      </dgm:t>
    </dgm:pt>
    <dgm:pt modelId="{DF44E38B-6F6A-463C-8D5D-A085930A17D5}" type="pres">
      <dgm:prSet presAssocID="{113E971F-BF2C-4E6F-9973-D974B19C5ACB}" presName="desTx" presStyleLbl="alignAccFollowNode1" presStyleIdx="0" presStyleCnt="2">
        <dgm:presLayoutVars>
          <dgm:bulletEnabled val="1"/>
        </dgm:presLayoutVars>
      </dgm:prSet>
      <dgm:spPr/>
      <dgm:t>
        <a:bodyPr/>
        <a:lstStyle/>
        <a:p>
          <a:endParaRPr lang="en-US"/>
        </a:p>
      </dgm:t>
    </dgm:pt>
    <dgm:pt modelId="{38462A7E-E515-443A-8A98-FCFF6437FCED}" type="pres">
      <dgm:prSet presAssocID="{0BF64952-BFD5-4D95-92BC-E23506FA6F7E}" presName="space" presStyleCnt="0"/>
      <dgm:spPr/>
    </dgm:pt>
    <dgm:pt modelId="{E7E5D227-93A2-43F9-9CE2-7FC087195D4F}" type="pres">
      <dgm:prSet presAssocID="{A856F783-6C16-4D96-81EF-ADD0E9D4F149}" presName="composite" presStyleCnt="0"/>
      <dgm:spPr/>
    </dgm:pt>
    <dgm:pt modelId="{271068DA-A3D7-4E6C-BD13-381045D35552}" type="pres">
      <dgm:prSet presAssocID="{A856F783-6C16-4D96-81EF-ADD0E9D4F149}" presName="parTx" presStyleLbl="alignNode1" presStyleIdx="1" presStyleCnt="2">
        <dgm:presLayoutVars>
          <dgm:chMax val="0"/>
          <dgm:chPref val="0"/>
          <dgm:bulletEnabled val="1"/>
        </dgm:presLayoutVars>
      </dgm:prSet>
      <dgm:spPr/>
      <dgm:t>
        <a:bodyPr/>
        <a:lstStyle/>
        <a:p>
          <a:endParaRPr lang="en-US"/>
        </a:p>
      </dgm:t>
    </dgm:pt>
    <dgm:pt modelId="{86B20147-07E2-4EE5-B370-9AC484D43357}" type="pres">
      <dgm:prSet presAssocID="{A856F783-6C16-4D96-81EF-ADD0E9D4F149}" presName="desTx" presStyleLbl="alignAccFollowNode1" presStyleIdx="1" presStyleCnt="2">
        <dgm:presLayoutVars>
          <dgm:bulletEnabled val="1"/>
        </dgm:presLayoutVars>
      </dgm:prSet>
      <dgm:spPr/>
      <dgm:t>
        <a:bodyPr/>
        <a:lstStyle/>
        <a:p>
          <a:endParaRPr lang="en-US"/>
        </a:p>
      </dgm:t>
    </dgm:pt>
  </dgm:ptLst>
  <dgm:cxnLst>
    <dgm:cxn modelId="{ADEDF74E-E35C-4043-8912-0ADB7F74E68F}" type="presOf" srcId="{113E971F-BF2C-4E6F-9973-D974B19C5ACB}" destId="{AD910522-D987-4660-84AC-64D22431F660}" srcOrd="0" destOrd="0" presId="urn:microsoft.com/office/officeart/2005/8/layout/hList1"/>
    <dgm:cxn modelId="{4E5CA8AB-6B51-4441-B642-DC25BEF502AC}" type="presOf" srcId="{BB9AA408-408D-4507-A5EB-5299A7F9C616}" destId="{DF44E38B-6F6A-463C-8D5D-A085930A17D5}" srcOrd="0" destOrd="2" presId="urn:microsoft.com/office/officeart/2005/8/layout/hList1"/>
    <dgm:cxn modelId="{1B2DA6CD-CC5B-469E-9DF2-F06AB1B6CA63}" srcId="{2227DD02-BEA6-4485-B907-80425AF1CC6D}" destId="{A856F783-6C16-4D96-81EF-ADD0E9D4F149}" srcOrd="1" destOrd="0" parTransId="{80377636-A069-4021-A27F-770095D7AECD}" sibTransId="{CD87D130-50D5-4B74-BAE2-B49350CC797A}"/>
    <dgm:cxn modelId="{37D51978-B971-4115-AD7A-1CA957C311CD}" srcId="{113E971F-BF2C-4E6F-9973-D974B19C5ACB}" destId="{1C7EBC16-E1BF-4FE8-B6AD-A31B86ADE159}" srcOrd="0" destOrd="0" parTransId="{CCDEE9A8-F4B2-4F4A-8160-770949B34914}" sibTransId="{E562A775-913F-44F4-865B-1F93DB1C652F}"/>
    <dgm:cxn modelId="{5680AAE0-65BF-40D3-B8D2-1F74785BE8B9}" type="presOf" srcId="{A856F783-6C16-4D96-81EF-ADD0E9D4F149}" destId="{271068DA-A3D7-4E6C-BD13-381045D35552}" srcOrd="0" destOrd="0" presId="urn:microsoft.com/office/officeart/2005/8/layout/hList1"/>
    <dgm:cxn modelId="{CCB2E9EE-DD00-49B8-A385-3A0B457A0846}" type="presOf" srcId="{1C7EBC16-E1BF-4FE8-B6AD-A31B86ADE159}" destId="{DF44E38B-6F6A-463C-8D5D-A085930A17D5}" srcOrd="0" destOrd="0" presId="urn:microsoft.com/office/officeart/2005/8/layout/hList1"/>
    <dgm:cxn modelId="{1BDDC47D-53B6-42B1-9A4B-E0BD3DCE6188}" srcId="{A856F783-6C16-4D96-81EF-ADD0E9D4F149}" destId="{BFADA636-4408-4222-8231-8E81D38831CC}" srcOrd="1" destOrd="0" parTransId="{8CEF3F36-132C-4CB5-89AA-FA6BC4500FFE}" sibTransId="{4A26C368-6ED4-49A6-A381-F9151D724AF7}"/>
    <dgm:cxn modelId="{4001F59A-17F7-4C4A-B8B9-19516A961970}" srcId="{A856F783-6C16-4D96-81EF-ADD0E9D4F149}" destId="{9C36C555-1CD4-4F63-8AB9-38A365476879}" srcOrd="0" destOrd="0" parTransId="{2BD972E0-7881-4FEF-A2AE-EBD1A7FA0681}" sibTransId="{E002521C-9AAD-4E0D-8BE9-4916FD8167A1}"/>
    <dgm:cxn modelId="{EA0F2F49-7A61-4280-9DFC-1B68153A3D19}" type="presOf" srcId="{2227DD02-BEA6-4485-B907-80425AF1CC6D}" destId="{379C9D08-E087-4F66-B28B-88B362D0D665}" srcOrd="0" destOrd="0" presId="urn:microsoft.com/office/officeart/2005/8/layout/hList1"/>
    <dgm:cxn modelId="{505DDF2F-910D-4F3C-B4EA-89437531BE1B}" type="presOf" srcId="{5277618C-9C74-49CD-BF94-9064F225AC79}" destId="{86B20147-07E2-4EE5-B370-9AC484D43357}" srcOrd="0" destOrd="4" presId="urn:microsoft.com/office/officeart/2005/8/layout/hList1"/>
    <dgm:cxn modelId="{32D04319-B5F6-4114-BB86-2058AE1351BF}" srcId="{A856F783-6C16-4D96-81EF-ADD0E9D4F149}" destId="{3838F88A-DB10-4F3D-8291-DA6DB0BFF6DC}" srcOrd="2" destOrd="0" parTransId="{3D010C42-1CAD-4871-B150-CB686AA0070E}" sibTransId="{6B1DDB35-80B6-4BA9-AFAE-8DEF4C3130E7}"/>
    <dgm:cxn modelId="{4E3B9CCF-87E4-4581-99F1-A2054197D74F}" type="presOf" srcId="{9C36C555-1CD4-4F63-8AB9-38A365476879}" destId="{86B20147-07E2-4EE5-B370-9AC484D43357}" srcOrd="0" destOrd="0" presId="urn:microsoft.com/office/officeart/2005/8/layout/hList1"/>
    <dgm:cxn modelId="{36CFF06D-32AC-412E-B539-86F0379131BC}" srcId="{113E971F-BF2C-4E6F-9973-D974B19C5ACB}" destId="{BB9AA408-408D-4507-A5EB-5299A7F9C616}" srcOrd="2" destOrd="0" parTransId="{289E73A9-E0C3-4697-85A1-12A212AA5DC6}" sibTransId="{223E19F9-D004-4F28-8B0A-803DF554F836}"/>
    <dgm:cxn modelId="{037E0399-DC47-44C9-8E97-D0877F318E45}" srcId="{A856F783-6C16-4D96-81EF-ADD0E9D4F149}" destId="{5277618C-9C74-49CD-BF94-9064F225AC79}" srcOrd="4" destOrd="0" parTransId="{EB54D4CE-61E9-4B38-8139-CDA34BEB4E29}" sibTransId="{C6C544ED-1F7E-46E3-99C4-4B6AE69C29E5}"/>
    <dgm:cxn modelId="{6600B2FC-1CE8-4F90-B049-D198C27EE5B8}" srcId="{A856F783-6C16-4D96-81EF-ADD0E9D4F149}" destId="{A8A7B12C-5945-4A98-B0D8-E0A25F9DB2EF}" srcOrd="3" destOrd="0" parTransId="{6018E396-F432-48CB-9D1B-412530A113F0}" sibTransId="{5DB86CD3-D791-468E-B012-46564D02CE00}"/>
    <dgm:cxn modelId="{1D0823A8-CFD8-4B1C-A848-C95F73A2D83F}" type="presOf" srcId="{2C87B347-B782-4678-965B-97A2A2A0E3C3}" destId="{DF44E38B-6F6A-463C-8D5D-A085930A17D5}" srcOrd="0" destOrd="1" presId="urn:microsoft.com/office/officeart/2005/8/layout/hList1"/>
    <dgm:cxn modelId="{4BD2F3BE-51A7-49AF-A6BC-B03DD0907F58}" type="presOf" srcId="{3838F88A-DB10-4F3D-8291-DA6DB0BFF6DC}" destId="{86B20147-07E2-4EE5-B370-9AC484D43357}" srcOrd="0" destOrd="2" presId="urn:microsoft.com/office/officeart/2005/8/layout/hList1"/>
    <dgm:cxn modelId="{B1BDF615-9B8E-453B-B953-D30AABAC494A}" type="presOf" srcId="{A8A7B12C-5945-4A98-B0D8-E0A25F9DB2EF}" destId="{86B20147-07E2-4EE5-B370-9AC484D43357}" srcOrd="0" destOrd="3" presId="urn:microsoft.com/office/officeart/2005/8/layout/hList1"/>
    <dgm:cxn modelId="{D9E77FEE-CD93-4AA5-8D1A-130F3AF292C2}" type="presOf" srcId="{BFADA636-4408-4222-8231-8E81D38831CC}" destId="{86B20147-07E2-4EE5-B370-9AC484D43357}" srcOrd="0" destOrd="1" presId="urn:microsoft.com/office/officeart/2005/8/layout/hList1"/>
    <dgm:cxn modelId="{99A72190-9759-4121-8DF2-5CA5F64ED0B9}" srcId="{113E971F-BF2C-4E6F-9973-D974B19C5ACB}" destId="{2C87B347-B782-4678-965B-97A2A2A0E3C3}" srcOrd="1" destOrd="0" parTransId="{E8238349-79EB-4BAB-9765-215778E509CB}" sibTransId="{8EB18768-C9FA-4CDF-A08C-38A166B8DD57}"/>
    <dgm:cxn modelId="{79E937E7-05E3-43FA-BBA1-534C98F435B2}" srcId="{2227DD02-BEA6-4485-B907-80425AF1CC6D}" destId="{113E971F-BF2C-4E6F-9973-D974B19C5ACB}" srcOrd="0" destOrd="0" parTransId="{F1A40954-4D0D-4704-A363-C994A8CA5269}" sibTransId="{0BF64952-BFD5-4D95-92BC-E23506FA6F7E}"/>
    <dgm:cxn modelId="{66BBDF9B-DCCF-4979-833A-0A0AF5C54983}" type="presParOf" srcId="{379C9D08-E087-4F66-B28B-88B362D0D665}" destId="{9CF9EF57-6C79-4363-9EBA-25B527633F6F}" srcOrd="0" destOrd="0" presId="urn:microsoft.com/office/officeart/2005/8/layout/hList1"/>
    <dgm:cxn modelId="{B940348B-AA0A-45FA-820C-402826F0E5AD}" type="presParOf" srcId="{9CF9EF57-6C79-4363-9EBA-25B527633F6F}" destId="{AD910522-D987-4660-84AC-64D22431F660}" srcOrd="0" destOrd="0" presId="urn:microsoft.com/office/officeart/2005/8/layout/hList1"/>
    <dgm:cxn modelId="{DE33DB10-9142-41B9-A216-E8537C2BF762}" type="presParOf" srcId="{9CF9EF57-6C79-4363-9EBA-25B527633F6F}" destId="{DF44E38B-6F6A-463C-8D5D-A085930A17D5}" srcOrd="1" destOrd="0" presId="urn:microsoft.com/office/officeart/2005/8/layout/hList1"/>
    <dgm:cxn modelId="{854D0487-EB90-4DF6-BC62-0460B73048B0}" type="presParOf" srcId="{379C9D08-E087-4F66-B28B-88B362D0D665}" destId="{38462A7E-E515-443A-8A98-FCFF6437FCED}" srcOrd="1" destOrd="0" presId="urn:microsoft.com/office/officeart/2005/8/layout/hList1"/>
    <dgm:cxn modelId="{9FB7BD20-F2C1-42E5-A0B2-E23097C76E7C}" type="presParOf" srcId="{379C9D08-E087-4F66-B28B-88B362D0D665}" destId="{E7E5D227-93A2-43F9-9CE2-7FC087195D4F}" srcOrd="2" destOrd="0" presId="urn:microsoft.com/office/officeart/2005/8/layout/hList1"/>
    <dgm:cxn modelId="{DAB85228-1A0B-4CCC-B5E3-7371F769FB47}" type="presParOf" srcId="{E7E5D227-93A2-43F9-9CE2-7FC087195D4F}" destId="{271068DA-A3D7-4E6C-BD13-381045D35552}" srcOrd="0" destOrd="0" presId="urn:microsoft.com/office/officeart/2005/8/layout/hList1"/>
    <dgm:cxn modelId="{B416ADA2-9B54-4A59-A4C7-15B6BACC9EDA}" type="presParOf" srcId="{E7E5D227-93A2-43F9-9CE2-7FC087195D4F}" destId="{86B20147-07E2-4EE5-B370-9AC484D4335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5797D-3D8F-4AE7-826C-BC098962FCC4}">
      <dsp:nvSpPr>
        <dsp:cNvPr id="0" name=""/>
        <dsp:cNvSpPr/>
      </dsp:nvSpPr>
      <dsp:spPr>
        <a:xfrm>
          <a:off x="1160" y="429358"/>
          <a:ext cx="1457878" cy="727948"/>
        </a:xfrm>
        <a:prstGeom prst="roundRect">
          <a:avLst>
            <a:gd name="adj" fmla="val 10000"/>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en-US" sz="1300" b="1" kern="1200" dirty="0"/>
            <a:t>Stock Symbol</a:t>
          </a:r>
          <a:endParaRPr lang="en-US" sz="1300" kern="1200" dirty="0"/>
        </a:p>
      </dsp:txBody>
      <dsp:txXfrm>
        <a:off x="1160" y="429358"/>
        <a:ext cx="1457878" cy="485299"/>
      </dsp:txXfrm>
    </dsp:sp>
    <dsp:sp modelId="{03223CEB-3643-4BD8-B19C-180A0022736C}">
      <dsp:nvSpPr>
        <dsp:cNvPr id="0" name=""/>
        <dsp:cNvSpPr/>
      </dsp:nvSpPr>
      <dsp:spPr>
        <a:xfrm>
          <a:off x="299761" y="914658"/>
          <a:ext cx="1457878" cy="748800"/>
        </a:xfrm>
        <a:prstGeom prst="roundRect">
          <a:avLst>
            <a:gd name="adj" fmla="val 10000"/>
          </a:avLst>
        </a:prstGeom>
        <a:blipFill rotWithShape="0">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424F6-5B81-49BA-9E5D-FF05B3E94D9A}">
      <dsp:nvSpPr>
        <dsp:cNvPr id="0" name=""/>
        <dsp:cNvSpPr/>
      </dsp:nvSpPr>
      <dsp:spPr>
        <a:xfrm>
          <a:off x="1680047" y="490523"/>
          <a:ext cx="468539" cy="36296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680047" y="563117"/>
        <a:ext cx="359648" cy="217781"/>
      </dsp:txXfrm>
    </dsp:sp>
    <dsp:sp modelId="{45AC01E6-4310-43CC-AB8C-CFDEFFC64B4C}">
      <dsp:nvSpPr>
        <dsp:cNvPr id="0" name=""/>
        <dsp:cNvSpPr/>
      </dsp:nvSpPr>
      <dsp:spPr>
        <a:xfrm>
          <a:off x="2343075" y="429358"/>
          <a:ext cx="1457878" cy="727948"/>
        </a:xfrm>
        <a:prstGeom prst="roundRect">
          <a:avLst>
            <a:gd name="adj" fmla="val 10000"/>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en-US" sz="1300" b="1" kern="1200"/>
            <a:t>Industry</a:t>
          </a:r>
          <a:endParaRPr lang="en-US" sz="1300" kern="1200"/>
        </a:p>
      </dsp:txBody>
      <dsp:txXfrm>
        <a:off x="2343075" y="429358"/>
        <a:ext cx="1457878" cy="485299"/>
      </dsp:txXfrm>
    </dsp:sp>
    <dsp:sp modelId="{42A67C5B-B01D-4E75-A242-55E320A924CC}">
      <dsp:nvSpPr>
        <dsp:cNvPr id="0" name=""/>
        <dsp:cNvSpPr/>
      </dsp:nvSpPr>
      <dsp:spPr>
        <a:xfrm>
          <a:off x="2641676" y="914658"/>
          <a:ext cx="1457878" cy="748800"/>
        </a:xfrm>
        <a:prstGeom prst="roundRect">
          <a:avLst>
            <a:gd name="adj" fmla="val 10000"/>
          </a:avLst>
        </a:prstGeom>
        <a:blipFill rotWithShape="0">
          <a:blip xmlns:r="http://schemas.openxmlformats.org/officeDocument/2006/relationships" r:embed="rId2"/>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90B9D4-0AAD-4FED-9FC9-08E5B258A703}">
      <dsp:nvSpPr>
        <dsp:cNvPr id="0" name=""/>
        <dsp:cNvSpPr/>
      </dsp:nvSpPr>
      <dsp:spPr>
        <a:xfrm>
          <a:off x="4021963" y="490523"/>
          <a:ext cx="468539" cy="36296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021963" y="563117"/>
        <a:ext cx="359648" cy="217781"/>
      </dsp:txXfrm>
    </dsp:sp>
    <dsp:sp modelId="{E836E9A5-804F-43CC-9A2B-65BBBB5001D5}">
      <dsp:nvSpPr>
        <dsp:cNvPr id="0" name=""/>
        <dsp:cNvSpPr/>
      </dsp:nvSpPr>
      <dsp:spPr>
        <a:xfrm>
          <a:off x="4684990" y="429358"/>
          <a:ext cx="1457878" cy="727948"/>
        </a:xfrm>
        <a:prstGeom prst="roundRect">
          <a:avLst>
            <a:gd name="adj" fmla="val 10000"/>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en-US" sz="1300" b="1" kern="1200"/>
            <a:t>Subindustry </a:t>
          </a:r>
          <a:endParaRPr lang="en-US" sz="1300" kern="1200"/>
        </a:p>
      </dsp:txBody>
      <dsp:txXfrm>
        <a:off x="4684990" y="429358"/>
        <a:ext cx="1457878" cy="485299"/>
      </dsp:txXfrm>
    </dsp:sp>
    <dsp:sp modelId="{E850953A-7073-4485-BB33-D6DDBE8B9108}">
      <dsp:nvSpPr>
        <dsp:cNvPr id="0" name=""/>
        <dsp:cNvSpPr/>
      </dsp:nvSpPr>
      <dsp:spPr>
        <a:xfrm>
          <a:off x="4983592" y="914658"/>
          <a:ext cx="1457878" cy="748800"/>
        </a:xfrm>
        <a:prstGeom prst="roundRect">
          <a:avLst>
            <a:gd name="adj" fmla="val 10000"/>
          </a:avLst>
        </a:prstGeom>
        <a:blipFill rotWithShape="0">
          <a:blip xmlns:r="http://schemas.openxmlformats.org/officeDocument/2006/relationships" r:embed="rId3"/>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9D0915-3CCC-44FC-B462-06D8BD25D425}">
      <dsp:nvSpPr>
        <dsp:cNvPr id="0" name=""/>
        <dsp:cNvSpPr/>
      </dsp:nvSpPr>
      <dsp:spPr>
        <a:xfrm>
          <a:off x="6363878" y="490523"/>
          <a:ext cx="468539" cy="36296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363878" y="563117"/>
        <a:ext cx="359648" cy="217781"/>
      </dsp:txXfrm>
    </dsp:sp>
    <dsp:sp modelId="{AE30893C-F0E4-4068-983F-6EFCD65EC87A}">
      <dsp:nvSpPr>
        <dsp:cNvPr id="0" name=""/>
        <dsp:cNvSpPr/>
      </dsp:nvSpPr>
      <dsp:spPr>
        <a:xfrm>
          <a:off x="7026905" y="429358"/>
          <a:ext cx="1457878" cy="727948"/>
        </a:xfrm>
        <a:prstGeom prst="roundRect">
          <a:avLst>
            <a:gd name="adj" fmla="val 10000"/>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lvl="0" algn="l" defTabSz="577850" rtl="0">
            <a:lnSpc>
              <a:spcPct val="90000"/>
            </a:lnSpc>
            <a:spcBef>
              <a:spcPct val="0"/>
            </a:spcBef>
            <a:spcAft>
              <a:spcPct val="35000"/>
            </a:spcAft>
          </a:pPr>
          <a:r>
            <a:rPr lang="en-US" sz="1300" b="1" kern="1200"/>
            <a:t>Percent Return per month</a:t>
          </a:r>
          <a:endParaRPr lang="en-US" sz="1300" kern="1200"/>
        </a:p>
      </dsp:txBody>
      <dsp:txXfrm>
        <a:off x="7026905" y="429358"/>
        <a:ext cx="1457878" cy="485299"/>
      </dsp:txXfrm>
    </dsp:sp>
    <dsp:sp modelId="{535F1B94-E2ED-44E7-974B-A3CAC6C029BE}">
      <dsp:nvSpPr>
        <dsp:cNvPr id="0" name=""/>
        <dsp:cNvSpPr/>
      </dsp:nvSpPr>
      <dsp:spPr>
        <a:xfrm>
          <a:off x="7325507" y="914658"/>
          <a:ext cx="1457878" cy="748800"/>
        </a:xfrm>
        <a:prstGeom prst="roundRect">
          <a:avLst>
            <a:gd name="adj" fmla="val 10000"/>
          </a:avLst>
        </a:prstGeom>
        <a:blipFill rotWithShape="0">
          <a:blip xmlns:r="http://schemas.openxmlformats.org/officeDocument/2006/relationships" r:embed="rId4"/>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950025-1E2E-4F05-B45E-1FC001B7F6A7}">
      <dsp:nvSpPr>
        <dsp:cNvPr id="0" name=""/>
        <dsp:cNvSpPr/>
      </dsp:nvSpPr>
      <dsp:spPr>
        <a:xfrm>
          <a:off x="637793" y="0"/>
          <a:ext cx="7228332" cy="1227100"/>
        </a:xfrm>
        <a:prstGeom prst="rightArrow">
          <a:avLst/>
        </a:prstGeom>
        <a:solidFill>
          <a:srgbClr val="6964D1"/>
        </a:solidFill>
        <a:ln>
          <a:noFill/>
        </a:ln>
        <a:effectLst/>
      </dsp:spPr>
      <dsp:style>
        <a:lnRef idx="0">
          <a:scrgbClr r="0" g="0" b="0"/>
        </a:lnRef>
        <a:fillRef idx="1">
          <a:scrgbClr r="0" g="0" b="0"/>
        </a:fillRef>
        <a:effectRef idx="0">
          <a:scrgbClr r="0" g="0" b="0"/>
        </a:effectRef>
        <a:fontRef idx="minor"/>
      </dsp:style>
    </dsp:sp>
    <dsp:sp modelId="{114753FA-4639-49B5-A791-88CA15223A90}">
      <dsp:nvSpPr>
        <dsp:cNvPr id="0" name=""/>
        <dsp:cNvSpPr/>
      </dsp:nvSpPr>
      <dsp:spPr>
        <a:xfrm>
          <a:off x="1488185" y="368129"/>
          <a:ext cx="2551176" cy="490840"/>
        </a:xfrm>
        <a:prstGeom prst="roundRect">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a:t>Used Elbow Algorithm to </a:t>
          </a:r>
          <a:endParaRPr lang="en-US" sz="1400" b="1" kern="1200" dirty="0" smtClean="0"/>
        </a:p>
        <a:p>
          <a:pPr lvl="0" algn="ctr" defTabSz="622300" rtl="0">
            <a:lnSpc>
              <a:spcPct val="90000"/>
            </a:lnSpc>
            <a:spcBef>
              <a:spcPct val="0"/>
            </a:spcBef>
            <a:spcAft>
              <a:spcPct val="35000"/>
            </a:spcAft>
          </a:pPr>
          <a:r>
            <a:rPr lang="en-US" sz="1400" b="1" kern="1200" dirty="0" smtClean="0"/>
            <a:t>find </a:t>
          </a:r>
          <a:r>
            <a:rPr lang="en-US" sz="1400" b="1" kern="1200" dirty="0"/>
            <a:t>Optimal Clusters</a:t>
          </a:r>
          <a:endParaRPr lang="en-US" sz="1400" kern="1200" dirty="0"/>
        </a:p>
      </dsp:txBody>
      <dsp:txXfrm>
        <a:off x="1512146" y="392090"/>
        <a:ext cx="2503254" cy="442918"/>
      </dsp:txXfrm>
    </dsp:sp>
    <dsp:sp modelId="{0C34E545-5B07-4B62-86BA-0825CB381CE3}">
      <dsp:nvSpPr>
        <dsp:cNvPr id="0" name=""/>
        <dsp:cNvSpPr/>
      </dsp:nvSpPr>
      <dsp:spPr>
        <a:xfrm>
          <a:off x="4464558" y="368129"/>
          <a:ext cx="2551176" cy="490840"/>
        </a:xfrm>
        <a:prstGeom prst="roundRect">
          <a:avLst/>
        </a:prstGeom>
        <a:solidFill>
          <a:srgbClr val="6964D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kern="1200" dirty="0"/>
            <a:t>Ran a K-Means </a:t>
          </a:r>
          <a:r>
            <a:rPr lang="en-US" sz="1400" b="1" kern="1200" dirty="0" smtClean="0"/>
            <a:t>Clustering</a:t>
          </a:r>
        </a:p>
        <a:p>
          <a:pPr lvl="0" algn="ctr" defTabSz="622300" rtl="0">
            <a:lnSpc>
              <a:spcPct val="90000"/>
            </a:lnSpc>
            <a:spcBef>
              <a:spcPct val="0"/>
            </a:spcBef>
            <a:spcAft>
              <a:spcPct val="35000"/>
            </a:spcAft>
          </a:pPr>
          <a:r>
            <a:rPr lang="en-US" sz="1400" b="1" kern="1200" dirty="0" smtClean="0"/>
            <a:t>using </a:t>
          </a:r>
          <a:r>
            <a:rPr lang="en-US" sz="1400" b="1" kern="1200" dirty="0"/>
            <a:t>3 clusters</a:t>
          </a:r>
          <a:endParaRPr lang="en-US" sz="1400" kern="1200" dirty="0"/>
        </a:p>
      </dsp:txBody>
      <dsp:txXfrm>
        <a:off x="4488519" y="392090"/>
        <a:ext cx="2503254" cy="442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10522-D987-4660-84AC-64D22431F660}">
      <dsp:nvSpPr>
        <dsp:cNvPr id="0" name=""/>
        <dsp:cNvSpPr/>
      </dsp:nvSpPr>
      <dsp:spPr>
        <a:xfrm>
          <a:off x="41" y="2374"/>
          <a:ext cx="3964915" cy="547200"/>
        </a:xfrm>
        <a:prstGeom prst="rect">
          <a:avLst/>
        </a:prstGeom>
        <a:solidFill>
          <a:srgbClr val="6964D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dirty="0"/>
            <a:t>Insights</a:t>
          </a:r>
          <a:endParaRPr lang="en-US" sz="1900" kern="1200" dirty="0"/>
        </a:p>
      </dsp:txBody>
      <dsp:txXfrm>
        <a:off x="41" y="2374"/>
        <a:ext cx="3964915" cy="547200"/>
      </dsp:txXfrm>
    </dsp:sp>
    <dsp:sp modelId="{DF44E38B-6F6A-463C-8D5D-A085930A17D5}">
      <dsp:nvSpPr>
        <dsp:cNvPr id="0" name=""/>
        <dsp:cNvSpPr/>
      </dsp:nvSpPr>
      <dsp:spPr>
        <a:xfrm>
          <a:off x="41" y="549574"/>
          <a:ext cx="3964915" cy="3129300"/>
        </a:xfrm>
        <a:prstGeom prst="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kern="1200" dirty="0"/>
            <a:t>Historically, finance is not the highest performing stock despite being a large volume of the data set.</a:t>
          </a:r>
          <a:endParaRPr lang="en-US" sz="1900" kern="1200" dirty="0"/>
        </a:p>
        <a:p>
          <a:pPr marL="171450" lvl="1" indent="-171450" algn="l" defTabSz="844550" rtl="0">
            <a:lnSpc>
              <a:spcPct val="90000"/>
            </a:lnSpc>
            <a:spcBef>
              <a:spcPct val="0"/>
            </a:spcBef>
            <a:spcAft>
              <a:spcPct val="15000"/>
            </a:spcAft>
            <a:buChar char="••"/>
          </a:pPr>
          <a:r>
            <a:rPr lang="en-US" sz="1900" b="0" kern="1200" dirty="0"/>
            <a:t>Financial, Technology, Healthcare, and Services constitute much of the clusters.</a:t>
          </a:r>
          <a:endParaRPr lang="en-US" sz="1900" kern="1200" dirty="0"/>
        </a:p>
        <a:p>
          <a:pPr marL="171450" lvl="1" indent="-171450" algn="l" defTabSz="844550" rtl="0">
            <a:lnSpc>
              <a:spcPct val="90000"/>
            </a:lnSpc>
            <a:spcBef>
              <a:spcPct val="0"/>
            </a:spcBef>
            <a:spcAft>
              <a:spcPct val="15000"/>
            </a:spcAft>
            <a:buChar char="••"/>
          </a:pPr>
          <a:r>
            <a:rPr lang="en-US" sz="1900" b="0" kern="1200" dirty="0"/>
            <a:t>Currently, Healthcare, Technology, and Services seem to be the safest industries to invest in. </a:t>
          </a:r>
          <a:endParaRPr lang="en-US" sz="1900" kern="1200" dirty="0"/>
        </a:p>
      </dsp:txBody>
      <dsp:txXfrm>
        <a:off x="41" y="549574"/>
        <a:ext cx="3964915" cy="3129300"/>
      </dsp:txXfrm>
    </dsp:sp>
    <dsp:sp modelId="{271068DA-A3D7-4E6C-BD13-381045D35552}">
      <dsp:nvSpPr>
        <dsp:cNvPr id="0" name=""/>
        <dsp:cNvSpPr/>
      </dsp:nvSpPr>
      <dsp:spPr>
        <a:xfrm>
          <a:off x="4520044" y="2374"/>
          <a:ext cx="3964915" cy="547200"/>
        </a:xfrm>
        <a:prstGeom prst="rect">
          <a:avLst/>
        </a:prstGeom>
        <a:solidFill>
          <a:srgbClr val="6964D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rtl="0">
            <a:lnSpc>
              <a:spcPct val="90000"/>
            </a:lnSpc>
            <a:spcBef>
              <a:spcPct val="0"/>
            </a:spcBef>
            <a:spcAft>
              <a:spcPct val="35000"/>
            </a:spcAft>
          </a:pPr>
          <a:r>
            <a:rPr lang="en-US" sz="1900" b="1" kern="1200"/>
            <a:t>Next Steps</a:t>
          </a:r>
          <a:endParaRPr lang="en-US" sz="1900" kern="1200"/>
        </a:p>
      </dsp:txBody>
      <dsp:txXfrm>
        <a:off x="4520044" y="2374"/>
        <a:ext cx="3964915" cy="547200"/>
      </dsp:txXfrm>
    </dsp:sp>
    <dsp:sp modelId="{86B20147-07E2-4EE5-B370-9AC484D43357}">
      <dsp:nvSpPr>
        <dsp:cNvPr id="0" name=""/>
        <dsp:cNvSpPr/>
      </dsp:nvSpPr>
      <dsp:spPr>
        <a:xfrm>
          <a:off x="4520044" y="549574"/>
          <a:ext cx="3964915" cy="3129300"/>
        </a:xfrm>
        <a:prstGeom prst="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rtl="0">
            <a:lnSpc>
              <a:spcPct val="90000"/>
            </a:lnSpc>
            <a:spcBef>
              <a:spcPct val="0"/>
            </a:spcBef>
            <a:spcAft>
              <a:spcPct val="15000"/>
            </a:spcAft>
            <a:buChar char="••"/>
          </a:pPr>
          <a:r>
            <a:rPr lang="en-US" sz="1900" b="0" kern="1200" dirty="0"/>
            <a:t>Further identify industry segments.</a:t>
          </a:r>
          <a:endParaRPr lang="en-US" sz="1900" kern="1200" dirty="0"/>
        </a:p>
        <a:p>
          <a:pPr marL="171450" lvl="1" indent="-171450" algn="l" defTabSz="844550" rtl="0">
            <a:lnSpc>
              <a:spcPct val="90000"/>
            </a:lnSpc>
            <a:spcBef>
              <a:spcPct val="0"/>
            </a:spcBef>
            <a:spcAft>
              <a:spcPct val="15000"/>
            </a:spcAft>
            <a:buChar char="••"/>
          </a:pPr>
          <a:r>
            <a:rPr lang="en-US" sz="1900" b="0" kern="1200" dirty="0"/>
            <a:t>Investigate Financial Sector.</a:t>
          </a:r>
          <a:endParaRPr lang="en-US" sz="1900" kern="1200" dirty="0"/>
        </a:p>
        <a:p>
          <a:pPr marL="171450" lvl="1" indent="-171450" algn="l" defTabSz="844550" rtl="0">
            <a:lnSpc>
              <a:spcPct val="90000"/>
            </a:lnSpc>
            <a:spcBef>
              <a:spcPct val="0"/>
            </a:spcBef>
            <a:spcAft>
              <a:spcPct val="15000"/>
            </a:spcAft>
            <a:buChar char="••"/>
          </a:pPr>
          <a:r>
            <a:rPr lang="en-US" sz="1900" b="0" kern="1200" dirty="0"/>
            <a:t>Increase volume of data for other sectors because of data imbalance.</a:t>
          </a:r>
          <a:endParaRPr lang="en-US" sz="1900" kern="1200" dirty="0"/>
        </a:p>
        <a:p>
          <a:pPr marL="171450" lvl="1" indent="-171450" algn="l" defTabSz="844550" rtl="0">
            <a:lnSpc>
              <a:spcPct val="90000"/>
            </a:lnSpc>
            <a:spcBef>
              <a:spcPct val="0"/>
            </a:spcBef>
            <a:spcAft>
              <a:spcPct val="15000"/>
            </a:spcAft>
            <a:buChar char="••"/>
          </a:pPr>
          <a:r>
            <a:rPr lang="en-US" sz="1900" kern="1200" dirty="0"/>
            <a:t>Look more in-depth to the subindustries.</a:t>
          </a:r>
        </a:p>
        <a:p>
          <a:pPr marL="171450" lvl="1" indent="-171450" algn="l" defTabSz="844550" rtl="0">
            <a:lnSpc>
              <a:spcPct val="90000"/>
            </a:lnSpc>
            <a:spcBef>
              <a:spcPct val="0"/>
            </a:spcBef>
            <a:spcAft>
              <a:spcPct val="15000"/>
            </a:spcAft>
            <a:buChar char="••"/>
          </a:pPr>
          <a:r>
            <a:rPr lang="en-US" sz="1900" kern="1200" dirty="0"/>
            <a:t>Perform linear regressions on all of the industries.</a:t>
          </a:r>
        </a:p>
      </dsp:txBody>
      <dsp:txXfrm>
        <a:off x="4520044" y="549574"/>
        <a:ext cx="3964915" cy="31293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3616" tIns="46808" rIns="93616" bIns="46808" rtlCol="0"/>
          <a:lstStyle>
            <a:lvl1pPr algn="r">
              <a:defRPr sz="1200"/>
            </a:lvl1pPr>
          </a:lstStyle>
          <a:p>
            <a:fld id="{CBC2C562-3ABF-449F-BC7D-78255304C412}" type="datetimeFigureOut">
              <a:rPr lang="en-US" smtClean="0"/>
              <a:pPr/>
              <a:t>8/15/2018</a:t>
            </a:fld>
            <a:endParaRPr lang="en-US"/>
          </a:p>
        </p:txBody>
      </p:sp>
      <p:sp>
        <p:nvSpPr>
          <p:cNvPr id="4" name="Footer Placeholder 3"/>
          <p:cNvSpPr>
            <a:spLocks noGrp="1"/>
          </p:cNvSpPr>
          <p:nvPr>
            <p:ph type="ftr" sz="quarter" idx="2"/>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8"/>
            <a:ext cx="3037840" cy="461804"/>
          </a:xfrm>
          <a:prstGeom prst="rect">
            <a:avLst/>
          </a:prstGeom>
        </p:spPr>
        <p:txBody>
          <a:bodyPr vert="horz" lIns="93616" tIns="46808" rIns="93616" bIns="46808" rtlCol="0" anchor="b"/>
          <a:lstStyle>
            <a:lvl1pPr algn="r">
              <a:defRPr sz="1200"/>
            </a:lvl1pPr>
          </a:lstStyle>
          <a:p>
            <a:fld id="{88C4C71A-1C17-4342-AD83-9B360BA581CB}" type="slidenum">
              <a:rPr lang="en-US" smtClean="0"/>
              <a:pPr/>
              <a:t>‹#›</a:t>
            </a:fld>
            <a:endParaRPr lang="en-US"/>
          </a:p>
        </p:txBody>
      </p:sp>
    </p:spTree>
    <p:extLst>
      <p:ext uri="{BB962C8B-B14F-4D97-AF65-F5344CB8AC3E}">
        <p14:creationId xmlns:p14="http://schemas.microsoft.com/office/powerpoint/2010/main" val="23699050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3616" tIns="46808" rIns="93616" bIns="46808"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3616" tIns="46808" rIns="93616" bIns="46808" rtlCol="0"/>
          <a:lstStyle>
            <a:lvl1pPr algn="r">
              <a:defRPr sz="1200"/>
            </a:lvl1pPr>
          </a:lstStyle>
          <a:p>
            <a:fld id="{6D0524E5-8614-4D32-A3DF-F32181F74545}" type="datetimeFigureOut">
              <a:rPr lang="en-US" smtClean="0"/>
              <a:pPr/>
              <a:t>8/15/2018</a:t>
            </a:fld>
            <a:endParaRPr lang="en-US"/>
          </a:p>
        </p:txBody>
      </p:sp>
      <p:sp>
        <p:nvSpPr>
          <p:cNvPr id="4" name="Slide Image Placeholder 3"/>
          <p:cNvSpPr>
            <a:spLocks noGrp="1" noRot="1" noChangeAspect="1"/>
          </p:cNvSpPr>
          <p:nvPr>
            <p:ph type="sldImg" idx="2"/>
          </p:nvPr>
        </p:nvSpPr>
        <p:spPr>
          <a:xfrm>
            <a:off x="1196975" y="693738"/>
            <a:ext cx="4616450" cy="3462337"/>
          </a:xfrm>
          <a:prstGeom prst="rect">
            <a:avLst/>
          </a:prstGeom>
          <a:noFill/>
          <a:ln w="12700">
            <a:solidFill>
              <a:prstClr val="black"/>
            </a:solidFill>
          </a:ln>
        </p:spPr>
        <p:txBody>
          <a:bodyPr vert="horz" lIns="93616" tIns="46808" rIns="93616" bIns="46808"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3616" tIns="46808" rIns="93616" bIns="4680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8"/>
            <a:ext cx="3037840" cy="461804"/>
          </a:xfrm>
          <a:prstGeom prst="rect">
            <a:avLst/>
          </a:prstGeom>
        </p:spPr>
        <p:txBody>
          <a:bodyPr vert="horz" lIns="93616" tIns="46808" rIns="93616" bIns="4680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3616" tIns="46808" rIns="93616" bIns="46808" rtlCol="0" anchor="b"/>
          <a:lstStyle>
            <a:lvl1pPr algn="r">
              <a:defRPr sz="1200"/>
            </a:lvl1pPr>
          </a:lstStyle>
          <a:p>
            <a:fld id="{9FF4F04D-5809-46B9-BC34-D0E45399D316}" type="slidenum">
              <a:rPr lang="en-US" smtClean="0"/>
              <a:pPr/>
              <a:t>‹#›</a:t>
            </a:fld>
            <a:endParaRPr lang="en-US"/>
          </a:p>
        </p:txBody>
      </p:sp>
    </p:spTree>
    <p:extLst>
      <p:ext uri="{BB962C8B-B14F-4D97-AF65-F5344CB8AC3E}">
        <p14:creationId xmlns:p14="http://schemas.microsoft.com/office/powerpoint/2010/main" val="413281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Washing machine dirty cloth</a:t>
            </a:r>
          </a:p>
          <a:p>
            <a:r>
              <a:rPr lang="en-US" dirty="0"/>
              <a:t>Order cloth in </a:t>
            </a:r>
            <a:r>
              <a:rPr lang="en-US" dirty="0" err="1"/>
              <a:t>colour</a:t>
            </a:r>
            <a:r>
              <a:rPr lang="en-US" dirty="0"/>
              <a:t>, </a:t>
            </a:r>
            <a:r>
              <a:rPr lang="en-US" dirty="0" err="1"/>
              <a:t>dirtynessm</a:t>
            </a:r>
            <a:r>
              <a:rPr lang="en-US" dirty="0"/>
              <a:t>, type of close </a:t>
            </a:r>
          </a:p>
        </p:txBody>
      </p:sp>
      <p:sp>
        <p:nvSpPr>
          <p:cNvPr id="4" name="Slide Number Placeholder 3"/>
          <p:cNvSpPr>
            <a:spLocks noGrp="1"/>
          </p:cNvSpPr>
          <p:nvPr>
            <p:ph type="sldNum" sz="quarter" idx="10"/>
          </p:nvPr>
        </p:nvSpPr>
        <p:spPr/>
        <p:txBody>
          <a:bodyPr/>
          <a:lstStyle/>
          <a:p>
            <a:fld id="{71E7D22E-2FCF-4181-8686-08BDCDF94062}" type="slidenum">
              <a:rPr lang="en-US" smtClean="0"/>
              <a:pPr/>
              <a:t>6</a:t>
            </a:fld>
            <a:endParaRPr lang="en-US"/>
          </a:p>
        </p:txBody>
      </p:sp>
    </p:spTree>
    <p:extLst>
      <p:ext uri="{BB962C8B-B14F-4D97-AF65-F5344CB8AC3E}">
        <p14:creationId xmlns:p14="http://schemas.microsoft.com/office/powerpoint/2010/main" val="2821259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Plot a</a:t>
            </a:r>
            <a:r>
              <a:rPr lang="fr-FR" baseline="0" dirty="0"/>
              <a:t> </a:t>
            </a:r>
            <a:r>
              <a:rPr lang="fr-FR" baseline="0" dirty="0" err="1"/>
              <a:t>schema</a:t>
            </a:r>
            <a:r>
              <a:rPr lang="fr-FR" baseline="0" dirty="0"/>
              <a:t> on the </a:t>
            </a:r>
            <a:r>
              <a:rPr lang="fr-FR" baseline="0" dirty="0" err="1"/>
              <a:t>board</a:t>
            </a:r>
            <a:endParaRPr lang="fr-FR" dirty="0"/>
          </a:p>
        </p:txBody>
      </p:sp>
      <p:sp>
        <p:nvSpPr>
          <p:cNvPr id="4" name="Espace réservé du numéro de diapositive 3"/>
          <p:cNvSpPr>
            <a:spLocks noGrp="1"/>
          </p:cNvSpPr>
          <p:nvPr>
            <p:ph type="sldNum" sz="quarter" idx="10"/>
          </p:nvPr>
        </p:nvSpPr>
        <p:spPr/>
        <p:txBody>
          <a:bodyPr/>
          <a:lstStyle/>
          <a:p>
            <a:fld id="{71E7D22E-2FCF-4181-8686-08BDCDF94062}" type="slidenum">
              <a:rPr lang="en-US" smtClean="0"/>
              <a:pPr/>
              <a:t>7</a:t>
            </a:fld>
            <a:endParaRPr lang="en-US"/>
          </a:p>
        </p:txBody>
      </p:sp>
    </p:spTree>
    <p:extLst>
      <p:ext uri="{BB962C8B-B14F-4D97-AF65-F5344CB8AC3E}">
        <p14:creationId xmlns:p14="http://schemas.microsoft.com/office/powerpoint/2010/main" val="2090319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B44C18-7023-4A87-8ECD-E1C5E609559A}" type="slidenum">
              <a:rPr lang="en-US" smtClean="0">
                <a:solidFill>
                  <a:prstClr val="black"/>
                </a:solidFill>
                <a:latin typeface="Calibri" panose="020F0502020204030204"/>
              </a: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096930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Constantly adjusting and constantly optimizing the model</a:t>
            </a:r>
            <a:r>
              <a:rPr lang="en-US" baseline="0" dirty="0"/>
              <a:t> so we can find tangible ___________ from a large dataset.</a:t>
            </a:r>
            <a:endParaRPr lang="en-US" dirty="0"/>
          </a:p>
        </p:txBody>
      </p:sp>
      <p:sp>
        <p:nvSpPr>
          <p:cNvPr id="4" name="Slide Number Placeholder 3"/>
          <p:cNvSpPr>
            <a:spLocks noGrp="1"/>
          </p:cNvSpPr>
          <p:nvPr>
            <p:ph type="sldNum" sz="quarter" idx="10"/>
          </p:nvPr>
        </p:nvSpPr>
        <p:spPr/>
        <p:txBody>
          <a:bodyPr/>
          <a:lstStyle/>
          <a:p>
            <a:fld id="{EFB44C18-7023-4A87-8ECD-E1C5E609559A}" type="slidenum">
              <a:rPr lang="en-US" smtClean="0">
                <a:solidFill>
                  <a:prstClr val="black"/>
                </a:solidFill>
                <a:latin typeface="Calibri" panose="020F0502020204030204"/>
              </a: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164390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F4F04D-5809-46B9-BC34-D0E45399D316}" type="slidenum">
              <a:rPr lang="en-US" smtClean="0"/>
              <a:pPr/>
              <a:t>60</a:t>
            </a:fld>
            <a:endParaRPr lang="en-US"/>
          </a:p>
        </p:txBody>
      </p:sp>
    </p:spTree>
    <p:extLst>
      <p:ext uri="{BB962C8B-B14F-4D97-AF65-F5344CB8AC3E}">
        <p14:creationId xmlns:p14="http://schemas.microsoft.com/office/powerpoint/2010/main" val="418185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emf"/><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6.png"/><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image" Target="../media/image5.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6.png"/><Relationship Id="rId2" Type="http://schemas.openxmlformats.org/officeDocument/2006/relationships/tags" Target="../tags/tag15.xml"/><Relationship Id="rId1" Type="http://schemas.openxmlformats.org/officeDocument/2006/relationships/vmlDrawing" Target="../drawings/vmlDrawing5.vml"/><Relationship Id="rId6" Type="http://schemas.openxmlformats.org/officeDocument/2006/relationships/image" Target="../media/image5.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1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9.xml"/><Relationship Id="rId7"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vmlDrawing" Target="../drawings/vmlDrawing9.vml"/><Relationship Id="rId6" Type="http://schemas.openxmlformats.org/officeDocument/2006/relationships/tags" Target="../tags/tag42.xml"/><Relationship Id="rId5" Type="http://schemas.openxmlformats.org/officeDocument/2006/relationships/tags" Target="../tags/tag41.xml"/><Relationship Id="rId10" Type="http://schemas.openxmlformats.org/officeDocument/2006/relationships/image" Target="../media/image16.png"/><Relationship Id="rId4" Type="http://schemas.openxmlformats.org/officeDocument/2006/relationships/tags" Target="../tags/tag40.xml"/><Relationship Id="rId9"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16.png"/><Relationship Id="rId2" Type="http://schemas.openxmlformats.org/officeDocument/2006/relationships/tags" Target="../tags/tag43.xml"/><Relationship Id="rId1" Type="http://schemas.openxmlformats.org/officeDocument/2006/relationships/vmlDrawing" Target="../drawings/vmlDrawing10.vml"/><Relationship Id="rId6" Type="http://schemas.openxmlformats.org/officeDocument/2006/relationships/image" Target="../media/image5.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5.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1.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8.xml"/><Relationship Id="rId7" Type="http://schemas.openxmlformats.org/officeDocument/2006/relationships/image" Target="../media/image5.emf"/><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50000">
              <a:schemeClr val="accent2"/>
            </a:gs>
            <a:gs pos="50000">
              <a:schemeClr val="accent1">
                <a:tint val="44500"/>
                <a:satMod val="160000"/>
              </a:schemeClr>
            </a:gs>
            <a:gs pos="100000">
              <a:schemeClr val="accent1">
                <a:tint val="23500"/>
                <a:satMod val="160000"/>
              </a:schemeClr>
            </a:gs>
          </a:gsLst>
          <a:lin ang="2700000" scaled="0"/>
        </a:gradFill>
        <a:effectLst/>
      </p:bgPr>
    </p:bg>
    <p:spTree>
      <p:nvGrpSpPr>
        <p:cNvPr id="1" name=""/>
        <p:cNvGrpSpPr/>
        <p:nvPr/>
      </p:nvGrpSpPr>
      <p:grpSpPr>
        <a:xfrm>
          <a:off x="0" y="0"/>
          <a:ext cx="0" cy="0"/>
          <a:chOff x="0" y="0"/>
          <a:chExt cx="0" cy="0"/>
        </a:xfrm>
      </p:grpSpPr>
      <p:pic>
        <p:nvPicPr>
          <p:cNvPr id="11" name="Picture 10" descr="139871404.jpg"/>
          <p:cNvPicPr>
            <a:picLocks noChangeAspect="1"/>
          </p:cNvPicPr>
          <p:nvPr userDrawn="1"/>
        </p:nvPicPr>
        <p:blipFill>
          <a:blip r:embed="rId5" cstate="print"/>
          <a:srcRect/>
          <a:stretch>
            <a:fillRect/>
          </a:stretch>
        </p:blipFill>
        <p:spPr>
          <a:xfrm>
            <a:off x="0" y="1157036"/>
            <a:ext cx="9144000" cy="5400518"/>
          </a:xfrm>
          <a:prstGeom prst="rect">
            <a:avLst/>
          </a:prstGeom>
        </p:spPr>
      </p:pic>
      <p:sp>
        <p:nvSpPr>
          <p:cNvPr id="16" name="Rectangle 15"/>
          <p:cNvSpPr/>
          <p:nvPr userDrawn="1">
            <p:custDataLst>
              <p:tags r:id="rId1"/>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rtlCol="0" anchor="ctr"/>
          <a:lstStyle/>
          <a:p>
            <a:pPr algn="ctr"/>
            <a:endParaRPr lang="en-US" sz="1300"/>
          </a:p>
        </p:txBody>
      </p:sp>
      <p:sp>
        <p:nvSpPr>
          <p:cNvPr id="17" name="Rectangle 7"/>
          <p:cNvSpPr/>
          <p:nvPr userDrawn="1">
            <p:custDataLst>
              <p:tags r:id="rId2"/>
            </p:custDataLst>
          </p:nvPr>
        </p:nvSpPr>
        <p:spPr bwMode="auto">
          <a:xfrm>
            <a:off x="-2052" y="0"/>
            <a:ext cx="9146052" cy="247668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22" name="Picture 104" descr="C:\Users\UserSim\Desktop\Capgemini\moto.emf"/>
          <p:cNvPicPr>
            <a:picLocks noChangeAspect="1" noChangeArrowheads="1"/>
          </p:cNvPicPr>
          <p:nvPr userDrawn="1">
            <p:custDataLst>
              <p:tags r:id="rId3"/>
            </p:custDataLst>
          </p:nvPr>
        </p:nvPicPr>
        <p:blipFill>
          <a:blip r:embed="rId6" cstate="email"/>
          <a:srcRect/>
          <a:stretch>
            <a:fillRect/>
          </a:stretch>
        </p:blipFill>
        <p:spPr bwMode="auto">
          <a:xfrm>
            <a:off x="5807786" y="6520694"/>
            <a:ext cx="3001425" cy="239021"/>
          </a:xfrm>
          <a:prstGeom prst="rect">
            <a:avLst/>
          </a:prstGeom>
          <a:noFill/>
        </p:spPr>
      </p:pic>
      <p:pic>
        <p:nvPicPr>
          <p:cNvPr id="23" name="Picture 22" descr="capgemini_rgb.jpg"/>
          <p:cNvPicPr>
            <a:picLocks noChangeAspect="1"/>
          </p:cNvPicPr>
          <p:nvPr userDrawn="1"/>
        </p:nvPicPr>
        <p:blipFill>
          <a:blip r:embed="rId7" cstate="print"/>
          <a:stretch>
            <a:fillRect/>
          </a:stretch>
        </p:blipFill>
        <p:spPr>
          <a:xfrm>
            <a:off x="643210" y="514697"/>
            <a:ext cx="3136080" cy="958698"/>
          </a:xfrm>
          <a:prstGeom prst="rect">
            <a:avLst/>
          </a:prstGeom>
        </p:spPr>
      </p:pic>
      <p:sp>
        <p:nvSpPr>
          <p:cNvPr id="2" name="Title 1"/>
          <p:cNvSpPr>
            <a:spLocks noGrp="1"/>
          </p:cNvSpPr>
          <p:nvPr userDrawn="1">
            <p:ph type="ctrTitle"/>
          </p:nvPr>
        </p:nvSpPr>
        <p:spPr>
          <a:xfrm>
            <a:off x="0" y="2476689"/>
            <a:ext cx="4876800" cy="1965770"/>
          </a:xfrm>
        </p:spPr>
        <p:txBody>
          <a:bodyPr lIns="228600"/>
          <a:lstStyle>
            <a:lvl1pPr>
              <a:defRPr sz="2800"/>
            </a:lvl1pPr>
          </a:lstStyle>
          <a:p>
            <a:r>
              <a:rPr lang="en-US"/>
              <a:t>Click to edit Master title style</a:t>
            </a:r>
          </a:p>
        </p:txBody>
      </p:sp>
      <p:sp>
        <p:nvSpPr>
          <p:cNvPr id="3" name="Subtitle 2"/>
          <p:cNvSpPr>
            <a:spLocks noGrp="1"/>
          </p:cNvSpPr>
          <p:nvPr userDrawn="1">
            <p:ph type="subTitle" idx="1"/>
          </p:nvPr>
        </p:nvSpPr>
        <p:spPr>
          <a:xfrm>
            <a:off x="0" y="4442459"/>
            <a:ext cx="4876800" cy="914400"/>
          </a:xfrm>
        </p:spPr>
        <p:txBody>
          <a:bodyPr lIns="228600" rIns="0">
            <a:noAutofit/>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6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4991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048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0" name="Rectangle 9"/>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 name="Rectangle 2"/>
          <p:cNvSpPr/>
          <p:nvPr userDrawn="1"/>
        </p:nvSpPr>
        <p:spPr>
          <a:xfrm>
            <a:off x="7956470" y="260560"/>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sp>
        <p:nvSpPr>
          <p:cNvPr id="11" name="Rectangle 10"/>
          <p:cNvSpPr/>
          <p:nvPr userDrawn="1"/>
        </p:nvSpPr>
        <p:spPr>
          <a:xfrm>
            <a:off x="179390" y="547809"/>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spTree>
    <p:extLst>
      <p:ext uri="{BB962C8B-B14F-4D97-AF65-F5344CB8AC3E}">
        <p14:creationId xmlns:p14="http://schemas.microsoft.com/office/powerpoint/2010/main" val="307703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21511"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0" name="Rectangle 9"/>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 name="Rectangle 2"/>
          <p:cNvSpPr/>
          <p:nvPr userDrawn="1"/>
        </p:nvSpPr>
        <p:spPr>
          <a:xfrm>
            <a:off x="7956470" y="260560"/>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sp>
        <p:nvSpPr>
          <p:cNvPr id="11" name="Rectangle 10"/>
          <p:cNvSpPr/>
          <p:nvPr userDrawn="1"/>
        </p:nvSpPr>
        <p:spPr>
          <a:xfrm>
            <a:off x="179390" y="547809"/>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spTree>
    <p:extLst>
      <p:ext uri="{BB962C8B-B14F-4D97-AF65-F5344CB8AC3E}">
        <p14:creationId xmlns:p14="http://schemas.microsoft.com/office/powerpoint/2010/main" val="3434620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9235" name="think-cell Slide" r:id="rId4" imgW="360" imgH="360" progId="">
                  <p:embed/>
                </p:oleObj>
              </mc:Choice>
              <mc:Fallback>
                <p:oleObj name="think-cell Slide" r:id="rId4" imgW="360" imgH="360" progId="">
                  <p:embed/>
                  <p:pic>
                    <p:nvPicPr>
                      <p:cNvPr id="0" name="Picture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1283" name="think-cell Slide" r:id="rId8" imgW="360" imgH="360" progId="">
                  <p:embed/>
                </p:oleObj>
              </mc:Choice>
              <mc:Fallback>
                <p:oleObj name="think-cell Slide" r:id="rId8" imgW="360" imgH="36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337166" y="3258545"/>
            <a:ext cx="3416820" cy="2118522"/>
            <a:chOff x="5511798" y="3584333"/>
            <a:chExt cx="4818106" cy="2816468"/>
          </a:xfrm>
        </p:grpSpPr>
        <p:grpSp>
          <p:nvGrpSpPr>
            <p:cNvPr id="3" name="Group 54"/>
            <p:cNvGrpSpPr/>
            <p:nvPr userDrawn="1">
              <p:custDataLst>
                <p:tags r:id="rId5"/>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263147"/>
                  </a:solidFill>
                </a:endParaRPr>
              </a:p>
            </p:txBody>
          </p:sp>
        </p:grpSp>
        <p:grpSp>
          <p:nvGrpSpPr>
            <p:cNvPr id="5" name="Group 21"/>
            <p:cNvGrpSpPr/>
            <p:nvPr userDrawn="1">
              <p:custDataLst>
                <p:tags r:id="rId6"/>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a:solidFill>
                    <a:prstClr val="white"/>
                  </a:solidFill>
                </a:endParaRPr>
              </a:p>
            </p:txBody>
          </p:sp>
        </p:grpSp>
      </p:grpSp>
      <p:sp>
        <p:nvSpPr>
          <p:cNvPr id="336" name="Rectangle 9"/>
          <p:cNvSpPr>
            <a:spLocks noChangeArrowheads="1"/>
          </p:cNvSpPr>
          <p:nvPr userDrawn="1">
            <p:custDataLst>
              <p:tags r:id="rId4"/>
            </p:custDataLst>
          </p:nvPr>
        </p:nvSpPr>
        <p:spPr bwMode="gray">
          <a:xfrm>
            <a:off x="1031966" y="3827544"/>
            <a:ext cx="4074108"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2160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a:t>
            </a:r>
            <a:r>
              <a:rPr lang="en-US" sz="1000" baseline="30000">
                <a:solidFill>
                  <a:prstClr val="white"/>
                </a:solidFill>
                <a:latin typeface="Arial" pitchFamily="34" charset="0"/>
                <a:cs typeface="Arial" pitchFamily="34" charset="0"/>
              </a:rPr>
              <a:t>®</a:t>
            </a:r>
            <a:r>
              <a:rPr lang="en-US" sz="1000">
                <a:solidFill>
                  <a:prstClr val="white"/>
                </a:solidFill>
                <a:latin typeface="Arial" pitchFamily="34" charset="0"/>
                <a:cs typeface="Arial" pitchFamily="34" charset="0"/>
              </a:rPr>
              <a:t>, its worldwide delivery model. Learn more about us at www.capgemini.com.</a:t>
            </a:r>
          </a:p>
          <a:p>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pic>
        <p:nvPicPr>
          <p:cNvPr id="339" name="Image 337" descr="CBE_Label_ppt.png"/>
          <p:cNvPicPr>
            <a:picLocks noChangeAspect="1"/>
          </p:cNvPicPr>
          <p:nvPr userDrawn="1"/>
        </p:nvPicPr>
        <p:blipFill>
          <a:blip r:embed="rId10" cstate="print"/>
          <a:stretch>
            <a:fillRect/>
          </a:stretch>
        </p:blipFill>
        <p:spPr>
          <a:xfrm>
            <a:off x="775578" y="3395465"/>
            <a:ext cx="519570" cy="523727"/>
          </a:xfrm>
          <a:prstGeom prst="rect">
            <a:avLst/>
          </a:prstGeom>
          <a:noFill/>
          <a:ln>
            <a:noFill/>
          </a:ln>
        </p:spPr>
      </p:pic>
    </p:spTree>
    <p:extLst>
      <p:ext uri="{BB962C8B-B14F-4D97-AF65-F5344CB8AC3E}">
        <p14:creationId xmlns:p14="http://schemas.microsoft.com/office/powerpoint/2010/main" val="2709426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sp>
        <p:nvSpPr>
          <p:cNvPr id="8" name="Rectangle 9"/>
          <p:cNvSpPr>
            <a:spLocks noChangeArrowheads="1"/>
          </p:cNvSpPr>
          <p:nvPr userDrawn="1">
            <p:custDataLst>
              <p:tags r:id="rId2"/>
            </p:custDataLst>
          </p:nvPr>
        </p:nvSpPr>
        <p:spPr bwMode="gray">
          <a:xfrm>
            <a:off x="4584545" y="3083752"/>
            <a:ext cx="4559456"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4514900 w 4514900"/>
              <a:gd name="connsiteY0" fmla="*/ 2132777 h 2132777"/>
              <a:gd name="connsiteX1" fmla="*/ 164137 w 4514900"/>
              <a:gd name="connsiteY1" fmla="*/ 2132777 h 2132777"/>
              <a:gd name="connsiteX2" fmla="*/ 48075 w 4514900"/>
              <a:gd name="connsiteY2" fmla="*/ 2084702 h 2132777"/>
              <a:gd name="connsiteX3" fmla="*/ 0 w 4514900"/>
              <a:gd name="connsiteY3" fmla="*/ 1968640 h 2132777"/>
              <a:gd name="connsiteX4" fmla="*/ 0 w 451490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4900" h="2132777">
                <a:moveTo>
                  <a:pt x="451490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60000" tIns="50951" rIns="457200" bIns="144000" rtlCol="0" anchor="b"/>
          <a:lstStyle/>
          <a:p>
            <a:pPr algn="just" defTabSz="1042966">
              <a:defRPr/>
            </a:pPr>
            <a:r>
              <a:rPr lang="en-US" b="1">
                <a:solidFill>
                  <a:prstClr val="white"/>
                </a:solidFill>
                <a:latin typeface="Arial"/>
                <a:cs typeface="Arial"/>
              </a:rPr>
              <a:t>About Capgemini</a:t>
            </a:r>
            <a:endParaRPr lang="en-US" sz="1000">
              <a:solidFill>
                <a:prstClr val="white"/>
              </a:solidFill>
              <a:latin typeface="Arial" pitchFamily="34" charset="0"/>
              <a:cs typeface="Arial" pitchFamily="34" charset="0"/>
            </a:endParaRPr>
          </a:p>
          <a:p>
            <a:pPr algn="just"/>
            <a:endParaRPr lang="en-US" sz="1000">
              <a:solidFill>
                <a:prstClr val="white"/>
              </a:solidFill>
              <a:latin typeface="Arial" pitchFamily="34" charset="0"/>
              <a:cs typeface="Arial" pitchFamily="34" charset="0"/>
            </a:endParaRPr>
          </a:p>
          <a:p>
            <a:r>
              <a:rPr lang="en-US" sz="1000">
                <a:solidFill>
                  <a:prstClr val="white"/>
                </a:solidFill>
                <a:latin typeface="Arial" pitchFamily="34" charset="0"/>
                <a:cs typeface="Arial" pitchFamily="34" charset="0"/>
              </a:rPr>
              <a:t>With more than 180,000 people in over 40 countries, Capgemini is one of the world's foremost providers of consulting, technology and outsourcing services. The Group reported 2015 global revenues of EUR 11.9 billion (about $13.2 billion USD at 2015 average rate) </a:t>
            </a:r>
          </a:p>
          <a:p>
            <a:r>
              <a:rPr lang="en-US" sz="1000">
                <a:solidFill>
                  <a:prstClr val="white"/>
                </a:solidFill>
                <a:latin typeface="Arial" pitchFamily="34" charset="0"/>
                <a:cs typeface="Arial" pitchFamily="34" charset="0"/>
              </a:rPr>
              <a:t>Together with its clients, Capgemini creates and delivers business, technology and digital solutions that fit their needs, enabling them to achieve innovation and competitiveness. A deeply multicultural organization, Capgemini has developed its own way of working, the Collaborative Business Experience™, and draws on Rightshore®, its worldwide delivery model. </a:t>
            </a:r>
            <a:br>
              <a:rPr lang="en-US" sz="1000">
                <a:solidFill>
                  <a:prstClr val="white"/>
                </a:solidFill>
                <a:latin typeface="Arial" pitchFamily="34" charset="0"/>
                <a:cs typeface="Arial" pitchFamily="34" charset="0"/>
              </a:rPr>
            </a:br>
            <a:r>
              <a:rPr lang="en-US" sz="1000">
                <a:solidFill>
                  <a:prstClr val="white"/>
                </a:solidFill>
                <a:latin typeface="Arial" pitchFamily="34" charset="0"/>
                <a:cs typeface="Arial" pitchFamily="34" charset="0"/>
              </a:rPr>
              <a:t>Learn more about us at www.capgemini.com.</a:t>
            </a:r>
          </a:p>
          <a:p>
            <a:pPr algn="just"/>
            <a:endParaRPr lang="en-US" sz="1050">
              <a:solidFill>
                <a:prstClr val="white"/>
              </a:solidFill>
              <a:latin typeface="Arial" pitchFamily="34" charset="0"/>
              <a:cs typeface="Arial" pitchFamily="34" charset="0"/>
            </a:endParaRPr>
          </a:p>
          <a:p>
            <a:pPr algn="just"/>
            <a:r>
              <a:rPr lang="en-US" sz="900" i="1">
                <a:solidFill>
                  <a:prstClr val="white"/>
                </a:solidFill>
                <a:latin typeface="Arial" pitchFamily="34" charset="0"/>
                <a:cs typeface="Arial" pitchFamily="34" charset="0"/>
              </a:rPr>
              <a:t>Rightshore</a:t>
            </a:r>
            <a:r>
              <a:rPr lang="en-US" sz="900" i="1" baseline="30000">
                <a:solidFill>
                  <a:prstClr val="white"/>
                </a:solidFill>
                <a:latin typeface="Arial" pitchFamily="34" charset="0"/>
                <a:cs typeface="Arial" pitchFamily="34" charset="0"/>
              </a:rPr>
              <a:t>®</a:t>
            </a:r>
            <a:r>
              <a:rPr lang="en-US" sz="900" i="1">
                <a:solidFill>
                  <a:prstClr val="white"/>
                </a:solidFill>
                <a:latin typeface="Arial" pitchFamily="34" charset="0"/>
                <a:cs typeface="Arial" pitchFamily="34" charset="0"/>
              </a:rPr>
              <a:t> is a trademark belonging to Capgemini</a:t>
            </a:r>
            <a:endParaRPr lang="en-US" sz="900" b="1" kern="0" noProof="1">
              <a:solidFill>
                <a:prstClr val="white"/>
              </a:solidFill>
              <a:latin typeface="Arial" pitchFamily="34" charset="0"/>
              <a:cs typeface="Arial" pitchFamily="34" charset="0"/>
            </a:endParaRPr>
          </a:p>
        </p:txBody>
      </p:sp>
      <p:graphicFrame>
        <p:nvGraphicFramePr>
          <p:cNvPr id="6" name="Object 5" hidden="1"/>
          <p:cNvGraphicFramePr>
            <a:graphicFrameLocks noChangeAspect="1"/>
          </p:cNvGraphicFramePr>
          <p:nvPr>
            <p:custDataLst>
              <p:tags r:id="rId3"/>
            </p:custDataLst>
          </p:nvPr>
        </p:nvGraphicFramePr>
        <p:xfrm>
          <a:off x="1" y="3"/>
          <a:ext cx="135749" cy="143985"/>
        </p:xfrm>
        <a:graphic>
          <a:graphicData uri="http://schemas.openxmlformats.org/presentationml/2006/ole">
            <mc:AlternateContent xmlns:mc="http://schemas.openxmlformats.org/markup-compatibility/2006">
              <mc:Choice xmlns:v="urn:schemas-microsoft-com:vml" Requires="v">
                <p:oleObj spid="_x0000_s12307"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3"/>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Image 6" descr="CBE_Label_ppt.png"/>
          <p:cNvPicPr>
            <a:picLocks noChangeAspect="1"/>
          </p:cNvPicPr>
          <p:nvPr userDrawn="1"/>
        </p:nvPicPr>
        <p:blipFill>
          <a:blip r:embed="rId7" cstate="print"/>
          <a:stretch>
            <a:fillRect/>
          </a:stretch>
        </p:blipFill>
        <p:spPr>
          <a:xfrm>
            <a:off x="4318149" y="2791400"/>
            <a:ext cx="519570" cy="523727"/>
          </a:xfrm>
          <a:prstGeom prst="rect">
            <a:avLst/>
          </a:prstGeom>
          <a:noFill/>
          <a:ln>
            <a:noFill/>
          </a:ln>
        </p:spPr>
      </p:pic>
    </p:spTree>
    <p:extLst>
      <p:ext uri="{BB962C8B-B14F-4D97-AF65-F5344CB8AC3E}">
        <p14:creationId xmlns:p14="http://schemas.microsoft.com/office/powerpoint/2010/main" val="4140244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3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20682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ead Line &amp; Bulleted Lis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0040" y="1171977"/>
            <a:ext cx="8503920" cy="1384995"/>
          </a:xfrm>
          <a:noFill/>
          <a:ln w="9525" algn="ctr">
            <a:noFill/>
            <a:miter lim="800000"/>
            <a:headEnd/>
            <a:tailEnd/>
          </a:ln>
          <a:effectLst/>
        </p:spPr>
        <p:txBody>
          <a:bodyPr vert="horz" wrap="square" lIns="0" tIns="0" rIns="0" bIns="0" numCol="1" anchor="t" anchorCtr="0" compatLnSpc="1">
            <a:prstTxWarp prst="textNoShape">
              <a:avLst/>
            </a:prstTxWarp>
            <a:spAutoFit/>
          </a:bodyPr>
          <a:lstStyle>
            <a:lvl1pPr marL="0" indent="0" algn="l" defTabSz="914400" rtl="0" eaLnBrk="0" fontAlgn="base" latinLnBrk="0" hangingPunct="0">
              <a:spcBef>
                <a:spcPct val="0"/>
              </a:spcBef>
              <a:spcAft>
                <a:spcPts val="600"/>
              </a:spcAft>
              <a:buClr>
                <a:schemeClr val="accent2"/>
              </a:buClr>
              <a:buNone/>
              <a:defRPr lang="en-US" sz="1600" b="1" kern="1200" dirty="0" smtClean="0">
                <a:solidFill>
                  <a:schemeClr val="tx1"/>
                </a:solidFill>
                <a:latin typeface="Calibri" panose="020F0502020204030204" pitchFamily="34" charset="0"/>
                <a:ea typeface="+mn-ea"/>
                <a:cs typeface="Calibri" panose="020F0502020204030204" pitchFamily="34" charset="0"/>
              </a:defRPr>
            </a:lvl1pPr>
            <a:lvl2pPr marL="231775" indent="-231775" algn="l" defTabSz="914400" rtl="0" eaLnBrk="0" fontAlgn="base" latinLnBrk="0" hangingPunct="0">
              <a:spcBef>
                <a:spcPct val="0"/>
              </a:spcBef>
              <a:spcAft>
                <a:spcPts val="600"/>
              </a:spcAft>
              <a:buClr>
                <a:schemeClr val="accent2"/>
              </a:buClr>
              <a:buFont typeface="Wingdings" pitchFamily="2" charset="2"/>
              <a:buChar char="§"/>
              <a:defRPr lang="en-US" sz="1300" b="0" kern="1200" dirty="0" smtClean="0">
                <a:solidFill>
                  <a:schemeClr val="tx1"/>
                </a:solidFill>
                <a:latin typeface="Calibri" panose="020F0502020204030204" pitchFamily="34" charset="0"/>
                <a:ea typeface="+mn-ea"/>
                <a:cs typeface="Calibri" panose="020F0502020204030204" pitchFamily="34" charset="0"/>
              </a:defRPr>
            </a:lvl2pPr>
            <a:lvl3pPr marL="569913" indent="-228600" algn="l" defTabSz="914400" rtl="0" eaLnBrk="0" fontAlgn="base" latinLnBrk="0" hangingPunct="0">
              <a:spcBef>
                <a:spcPct val="0"/>
              </a:spcBef>
              <a:spcAft>
                <a:spcPts val="60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3pPr>
            <a:lvl4pPr marL="795338" indent="-228600" algn="l" defTabSz="914400" rtl="0" eaLnBrk="0" fontAlgn="base" latinLnBrk="0" hangingPunct="0">
              <a:spcBef>
                <a:spcPct val="0"/>
              </a:spcBef>
              <a:spcAft>
                <a:spcPts val="60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4pPr>
            <a:lvl5pPr marL="1031875" indent="-228600" algn="l" defTabSz="914400" rtl="0" eaLnBrk="0" fontAlgn="base" latinLnBrk="0" hangingPunct="0">
              <a:spcBef>
                <a:spcPct val="0"/>
              </a:spcBef>
              <a:spcAft>
                <a:spcPts val="60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3" y="25263"/>
            <a:ext cx="8823957" cy="822960"/>
          </a:xfrm>
        </p:spPr>
        <p:txBody>
          <a:bodyPr/>
          <a:lstStyle>
            <a:lvl1pPr>
              <a:defRPr>
                <a:solidFill>
                  <a:srgbClr val="6964D1"/>
                </a:solidFill>
              </a:defRPr>
            </a:lvl1pPr>
          </a:lstStyle>
          <a:p>
            <a:r>
              <a:rPr lang="en-US" dirty="0"/>
              <a:t>Click to edit Master title style</a:t>
            </a:r>
          </a:p>
        </p:txBody>
      </p:sp>
      <p:grpSp>
        <p:nvGrpSpPr>
          <p:cNvPr id="6" name="Groupe 1"/>
          <p:cNvGrpSpPr/>
          <p:nvPr userDrawn="1"/>
        </p:nvGrpSpPr>
        <p:grpSpPr>
          <a:xfrm>
            <a:off x="8660560" y="325610"/>
            <a:ext cx="346641" cy="321477"/>
            <a:chOff x="11501102" y="171573"/>
            <a:chExt cx="419436" cy="388988"/>
          </a:xfrm>
        </p:grpSpPr>
        <p:sp>
          <p:nvSpPr>
            <p:cNvPr id="7"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8"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0" name="Rectangle 9"/>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6964D1"/>
                </a:solidFill>
              </a:defRPr>
            </a:lvl1pPr>
          </a:lstStyle>
          <a:p>
            <a:r>
              <a:rPr lang="en-US" dirty="0"/>
              <a:t>Click to edit Master title style</a:t>
            </a:r>
          </a:p>
        </p:txBody>
      </p:sp>
      <p:sp>
        <p:nvSpPr>
          <p:cNvPr id="3" name="Content Placeholder 2"/>
          <p:cNvSpPr>
            <a:spLocks noGrp="1"/>
          </p:cNvSpPr>
          <p:nvPr>
            <p:ph idx="1"/>
          </p:nvPr>
        </p:nvSpPr>
        <p:spPr>
          <a:xfrm>
            <a:off x="320040" y="1234215"/>
            <a:ext cx="8503920" cy="1308050"/>
          </a:xfrm>
        </p:spPr>
        <p:txBody>
          <a:bodyPr/>
          <a:lstStyle>
            <a:lvl1pPr marL="233363" indent="-233363">
              <a:defRPr lang="en-US" sz="1300" b="0" kern="1200" dirty="0" smtClean="0">
                <a:solidFill>
                  <a:schemeClr val="tx1"/>
                </a:solidFill>
                <a:latin typeface="Calibri" panose="020F0502020204030204" pitchFamily="34" charset="0"/>
                <a:ea typeface="+mn-ea"/>
                <a:cs typeface="Calibri" panose="020F0502020204030204" pitchFamily="34" charset="0"/>
              </a:defRPr>
            </a:lvl1pPr>
            <a:lvl2pPr marL="457200" indent="-223838">
              <a:defRPr lang="en-US" sz="1300" b="0" kern="1200" dirty="0" smtClean="0">
                <a:solidFill>
                  <a:schemeClr val="tx1"/>
                </a:solidFill>
                <a:latin typeface="Calibri" panose="020F0502020204030204" pitchFamily="34" charset="0"/>
                <a:ea typeface="+mn-ea"/>
                <a:cs typeface="Calibri" panose="020F0502020204030204" pitchFamily="34" charset="0"/>
              </a:defRPr>
            </a:lvl2pPr>
            <a:lvl3pPr>
              <a:defRPr lang="en-US" sz="1300" b="0" kern="1200" dirty="0" smtClean="0">
                <a:solidFill>
                  <a:schemeClr val="tx1"/>
                </a:solidFill>
                <a:latin typeface="Calibri" panose="020F0502020204030204" pitchFamily="34" charset="0"/>
                <a:ea typeface="+mn-ea"/>
                <a:cs typeface="Calibri" panose="020F0502020204030204" pitchFamily="34" charset="0"/>
              </a:defRPr>
            </a:lvl3pPr>
            <a:lvl4pPr>
              <a:defRPr lang="en-US" sz="1300" b="0" kern="1200" dirty="0" smtClean="0">
                <a:solidFill>
                  <a:schemeClr val="tx1"/>
                </a:solidFill>
                <a:latin typeface="Calibri" panose="020F0502020204030204" pitchFamily="34" charset="0"/>
                <a:ea typeface="+mn-ea"/>
                <a:cs typeface="Calibri" panose="020F0502020204030204" pitchFamily="34" charset="0"/>
              </a:defRPr>
            </a:lvl4pPr>
            <a:lvl5pPr>
              <a:defRPr lang="en-US" sz="1300" b="0" kern="1200" dirty="0">
                <a:solidFill>
                  <a:schemeClr val="tx1"/>
                </a:solidFill>
                <a:latin typeface="Calibri" panose="020F0502020204030204" pitchFamily="34" charset="0"/>
                <a:ea typeface="+mn-ea"/>
                <a:cs typeface="Calibri" panose="020F0502020204030204" pitchFamily="34" charset="0"/>
              </a:defRPr>
            </a:lvl5p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9" name="Rectangle 8"/>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5141" name="think-cell Slide" r:id="rId5" imgW="360" imgH="360" progId="">
                  <p:embed/>
                </p:oleObj>
              </mc:Choice>
              <mc:Fallback>
                <p:oleObj name="think-cell Slide" r:id="rId5" imgW="360" imgH="360" progId="">
                  <p:embed/>
                  <p:pic>
                    <p:nvPicPr>
                      <p:cNvPr id="0" name="Picture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1" name="Rectangle 10"/>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05991" y="1773314"/>
            <a:ext cx="3725949"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2250"/>
              </a:lnSpc>
              <a:defRPr lang="en-US" sz="1950" b="1" kern="1200" dirty="0">
                <a:solidFill>
                  <a:schemeClr val="tx1"/>
                </a:solidFill>
                <a:latin typeface="Montserrat Semi"/>
                <a:ea typeface="Verdana" panose="020B0604030504040204" pitchFamily="34" charset="0"/>
                <a:cs typeface="Verdana" panose="020B0604030504040204" pitchFamily="34" charset="0"/>
              </a:defRPr>
            </a:lvl1pPr>
          </a:lstStyle>
          <a:p>
            <a:pPr marL="0" lvl="0"/>
            <a:r>
              <a:rPr lang="en-US" dirty="0"/>
              <a:t>Click to insert title</a:t>
            </a:r>
          </a:p>
        </p:txBody>
      </p:sp>
      <p:sp>
        <p:nvSpPr>
          <p:cNvPr id="12" name="Subtitle 2"/>
          <p:cNvSpPr>
            <a:spLocks noGrp="1"/>
          </p:cNvSpPr>
          <p:nvPr>
            <p:ph type="subTitle" idx="1" hasCustomPrompt="1"/>
          </p:nvPr>
        </p:nvSpPr>
        <p:spPr>
          <a:xfrm>
            <a:off x="305991" y="2636912"/>
            <a:ext cx="3725949" cy="1795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685800" rtl="0" eaLnBrk="1" fontAlgn="auto" latinLnBrk="0" hangingPunct="1">
              <a:lnSpc>
                <a:spcPts val="1350"/>
              </a:lnSpc>
              <a:spcBef>
                <a:spcPts val="0"/>
              </a:spcBef>
              <a:spcAft>
                <a:spcPts val="0"/>
              </a:spcAft>
              <a:buClrTx/>
              <a:buSzTx/>
              <a:buFont typeface="Arial" panose="020B0604020202020204" pitchFamily="34" charset="0"/>
              <a:buNone/>
              <a:tabLst/>
              <a:defRPr lang="en-US" sz="1200" dirty="0">
                <a:solidFill>
                  <a:srgbClr val="0070AD"/>
                </a:solidFill>
                <a:latin typeface="Ubuntu" panose="020B0504030602030204" pitchFamily="34" charset="0"/>
              </a:defRPr>
            </a:lvl1pPr>
          </a:lstStyle>
          <a:p>
            <a:pPr marL="0" lvl="0"/>
            <a:r>
              <a:rPr lang="en-US" dirty="0"/>
              <a:t>Click to insert presenter, location, and date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60631" y="316196"/>
            <a:ext cx="736013" cy="653760"/>
          </a:xfrm>
          <a:prstGeom prst="rect">
            <a:avLst/>
          </a:prstGeom>
        </p:spPr>
      </p:pic>
      <p:pic>
        <p:nvPicPr>
          <p:cNvPr id="9"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3" cstate="print">
            <a:extLst>
              <a:ext uri="{96DAC541-7B7A-43D3-8B79-37D633B846F1}">
                <asvg:svgBlip xmlns:asvg="http://schemas.microsoft.com/office/drawing/2016/SVG/main" xmlns="" r:embed="rId5"/>
              </a:ext>
            </a:extLst>
          </a:blip>
          <a:stretch>
            <a:fillRect/>
          </a:stretch>
        </p:blipFill>
        <p:spPr>
          <a:xfrm>
            <a:off x="407988" y="438004"/>
            <a:ext cx="2286000" cy="510013"/>
          </a:xfrm>
          <a:prstGeom prst="rect">
            <a:avLst/>
          </a:prstGeom>
        </p:spPr>
      </p:pic>
      <p:pic>
        <p:nvPicPr>
          <p:cNvPr id="10" name="Picture 9" descr="Our_Universcity_Logotype-01.png"/>
          <p:cNvPicPr>
            <a:picLocks noChangeAspect="1"/>
          </p:cNvPicPr>
          <p:nvPr userDrawn="1"/>
        </p:nvPicPr>
        <p:blipFill>
          <a:blip r:embed="rId6" cstate="print"/>
          <a:stretch>
            <a:fillRect/>
          </a:stretch>
        </p:blipFill>
        <p:spPr>
          <a:xfrm>
            <a:off x="3287688" y="404664"/>
            <a:ext cx="2160240" cy="521438"/>
          </a:xfrm>
          <a:prstGeom prst="rect">
            <a:avLst/>
          </a:prstGeom>
        </p:spPr>
      </p:pic>
    </p:spTree>
    <p:extLst>
      <p:ext uri="{BB962C8B-B14F-4D97-AF65-F5344CB8AC3E}">
        <p14:creationId xmlns:p14="http://schemas.microsoft.com/office/powerpoint/2010/main" val="386121114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72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4350"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Espace réservé du texte 7"/>
          <p:cNvSpPr>
            <a:spLocks noGrp="1"/>
          </p:cNvSpPr>
          <p:nvPr>
            <p:ph type="body" sz="quarter" idx="11" hasCustomPrompt="1"/>
            <p:custDataLst>
              <p:tags r:id="rId3"/>
            </p:custDataLst>
          </p:nvPr>
        </p:nvSpPr>
        <p:spPr>
          <a:xfrm>
            <a:off x="252046" y="1412721"/>
            <a:ext cx="8639908" cy="246221"/>
          </a:xfrm>
          <a:prstGeom prst="rect">
            <a:avLst/>
          </a:prstGeom>
        </p:spPr>
        <p:txBody>
          <a:bodyPr>
            <a:spAutoFit/>
          </a:bodyPr>
          <a:lstStyle>
            <a:lvl1pPr marL="0" indent="0">
              <a:buNone/>
              <a:defRPr lang="fr-FR" sz="1600" b="1" i="0" kern="1200" dirty="0" smtClean="0">
                <a:solidFill>
                  <a:srgbClr val="6964D1"/>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11" name="Content Placeholder 10"/>
          <p:cNvSpPr>
            <a:spLocks noGrp="1"/>
          </p:cNvSpPr>
          <p:nvPr>
            <p:ph sz="quarter" idx="15"/>
          </p:nvPr>
        </p:nvSpPr>
        <p:spPr>
          <a:xfrm>
            <a:off x="252046" y="1772771"/>
            <a:ext cx="8639908" cy="1538883"/>
          </a:xfrm>
        </p:spPr>
        <p:txBody>
          <a:bodyPr/>
          <a:lstStyle>
            <a:lvl1pPr>
              <a:defRPr sz="1600">
                <a:latin typeface="Calibri" panose="020F0502020204030204" pitchFamily="34" charset="0"/>
                <a:cs typeface="Calibri" panose="020F0502020204030204" pitchFamily="34" charset="0"/>
              </a:defRPr>
            </a:lvl1pPr>
            <a:lvl2pPr>
              <a:defRPr sz="1600">
                <a:latin typeface="Calibri" panose="020F0502020204030204" pitchFamily="34" charset="0"/>
                <a:cs typeface="Calibri" panose="020F0502020204030204" pitchFamily="34" charset="0"/>
              </a:defRPr>
            </a:lvl2pPr>
            <a:lvl3pPr>
              <a:defRPr sz="1600">
                <a:latin typeface="Calibri" panose="020F0502020204030204" pitchFamily="34" charset="0"/>
                <a:cs typeface="Calibri" panose="020F0502020204030204" pitchFamily="34" charset="0"/>
              </a:defRPr>
            </a:lvl3pPr>
            <a:lvl4pPr marL="501174" indent="-167058">
              <a:defRPr sz="1600">
                <a:latin typeface="Calibri" panose="020F0502020204030204" pitchFamily="34" charset="0"/>
                <a:cs typeface="Calibri" panose="020F0502020204030204" pitchFamily="34" charset="0"/>
              </a:defRPr>
            </a:lvl4pPr>
            <a:lvl5pPr marL="659440" indent="-158265">
              <a:defRPr sz="1600">
                <a:latin typeface="Calibri" panose="020F0502020204030204" pitchFamily="34" charset="0"/>
                <a:cs typeface="Calibri" panose="020F0502020204030204" pitchFamily="34" charset="0"/>
              </a:defRPr>
            </a:lvl5pPr>
            <a:lvl6pPr>
              <a:defRPr/>
            </a:lvl6pPr>
            <a:lvl7pPr>
              <a:defRPr/>
            </a:lvl7pPr>
            <a:lvl8pPr>
              <a:defRPr/>
            </a:lvl8pPr>
            <a:lvl9pPr>
              <a:defRPr/>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12" name="Title Placeholder 1"/>
          <p:cNvSpPr>
            <a:spLocks noGrp="1"/>
          </p:cNvSpPr>
          <p:nvPr>
            <p:ph type="title"/>
            <p:custDataLst>
              <p:tags r:id="rId4"/>
            </p:custDataLst>
          </p:nvPr>
        </p:nvSpPr>
        <p:spPr>
          <a:xfrm>
            <a:off x="1" y="1"/>
            <a:ext cx="9143999" cy="1002135"/>
          </a:xfrm>
          <a:prstGeom prst="rect">
            <a:avLst/>
          </a:prstGeom>
        </p:spPr>
        <p:txBody>
          <a:bodyPr vert="horz" lIns="297529" tIns="33059" rIns="165294" bIns="33059" rtlCol="0" anchor="ctr">
            <a:noAutofit/>
          </a:bodyPr>
          <a:lstStyle>
            <a:lvl1pPr>
              <a:defRPr>
                <a:solidFill>
                  <a:srgbClr val="6964D1"/>
                </a:solidFill>
              </a:defRPr>
            </a:lvl1pPr>
          </a:lstStyle>
          <a:p>
            <a:r>
              <a:rPr lang="de-DE" noProof="0" dirty="0"/>
              <a:t>Titelmasterformat durch Klicken bearbeiten</a:t>
            </a:r>
            <a:endParaRPr lang="en-US" noProof="0" dirty="0"/>
          </a:p>
        </p:txBody>
      </p:sp>
      <p:grpSp>
        <p:nvGrpSpPr>
          <p:cNvPr id="13" name="Groupe 1"/>
          <p:cNvGrpSpPr/>
          <p:nvPr userDrawn="1"/>
        </p:nvGrpSpPr>
        <p:grpSpPr>
          <a:xfrm>
            <a:off x="8660560" y="325610"/>
            <a:ext cx="346641" cy="321477"/>
            <a:chOff x="11501102" y="171573"/>
            <a:chExt cx="419436" cy="388988"/>
          </a:xfrm>
        </p:grpSpPr>
        <p:sp>
          <p:nvSpPr>
            <p:cNvPr id="14"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sp>
          <p:nvSpPr>
            <p:cNvPr id="15"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grpSp>
      <p:pic>
        <p:nvPicPr>
          <p:cNvPr id="16" name="Picture 15"/>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7" name="Rectangle 16"/>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6964D1"/>
              </a:solidFill>
              <a:latin typeface="Arial" pitchFamily="34" charset="0"/>
              <a:cs typeface="Arial" pitchFamily="34" charset="0"/>
            </a:endParaRPr>
          </a:p>
        </p:txBody>
      </p:sp>
    </p:spTree>
    <p:extLst>
      <p:ext uri="{BB962C8B-B14F-4D97-AF65-F5344CB8AC3E}">
        <p14:creationId xmlns:p14="http://schemas.microsoft.com/office/powerpoint/2010/main" val="2294326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0040" y="1197737"/>
            <a:ext cx="4114800" cy="1256754"/>
          </a:xfrm>
        </p:spPr>
        <p:txBody>
          <a:bodyPr vert="horz" wrap="square" lIns="0" tIns="0" rIns="0" bIns="0" rtlCol="0">
            <a:spAutoFit/>
          </a:bodyPr>
          <a:lstStyle>
            <a:lvl1pPr marL="0" indent="0" algn="l" defTabSz="685817" rtl="0" eaLnBrk="1" fontAlgn="base" latinLnBrk="0" hangingPunct="1">
              <a:spcBef>
                <a:spcPct val="0"/>
              </a:spcBef>
              <a:spcAft>
                <a:spcPts val="450"/>
              </a:spcAft>
              <a:buClr>
                <a:schemeClr val="accent2"/>
              </a:buClr>
              <a:buNone/>
              <a:defRPr lang="en-US" sz="1300" b="1" kern="1200" dirty="0" smtClean="0">
                <a:solidFill>
                  <a:schemeClr val="tx1"/>
                </a:solidFill>
                <a:latin typeface="Calibri" panose="020F0502020204030204" pitchFamily="34" charset="0"/>
                <a:ea typeface="+mn-ea"/>
                <a:cs typeface="Calibri" panose="020F0502020204030204" pitchFamily="34" charset="0"/>
              </a:defRPr>
            </a:lvl1pPr>
            <a:lvl2pPr marL="173835" indent="-173835" algn="l" defTabSz="685817" rtl="0" eaLnBrk="1" fontAlgn="base" latinLnBrk="0" hangingPunct="1">
              <a:spcBef>
                <a:spcPct val="0"/>
              </a:spcBef>
              <a:spcAft>
                <a:spcPts val="450"/>
              </a:spcAft>
              <a:buClr>
                <a:schemeClr val="accent2"/>
              </a:buClr>
              <a:buFont typeface="Wingdings" pitchFamily="2" charset="2"/>
              <a:buChar char="§"/>
              <a:defRPr lang="en-US" sz="1300" b="0" kern="1200" dirty="0" smtClean="0">
                <a:solidFill>
                  <a:schemeClr val="tx1"/>
                </a:solidFill>
                <a:latin typeface="Calibri" panose="020F0502020204030204" pitchFamily="34" charset="0"/>
                <a:ea typeface="+mn-ea"/>
                <a:cs typeface="Calibri" panose="020F0502020204030204" pitchFamily="34" charset="0"/>
              </a:defRPr>
            </a:lvl2pPr>
            <a:lvl3pPr marL="345290" indent="-133354" algn="l" defTabSz="685817" rtl="0" eaLnBrk="1" fontAlgn="base" latinLnBrk="0" hangingPunct="1">
              <a:spcBef>
                <a:spcPct val="0"/>
              </a:spcBef>
              <a:spcAft>
                <a:spcPts val="45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3pPr>
            <a:lvl4pPr marL="473881" indent="-128591" algn="l" defTabSz="646526" rtl="0" eaLnBrk="1" fontAlgn="base" latinLnBrk="0" hangingPunct="1">
              <a:spcBef>
                <a:spcPct val="0"/>
              </a:spcBef>
              <a:spcAft>
                <a:spcPts val="45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4pPr>
            <a:lvl5pPr marL="602471" indent="-128591" algn="l" defTabSz="685817" rtl="0" eaLnBrk="1" fontAlgn="base" latinLnBrk="0" hangingPunct="1">
              <a:spcBef>
                <a:spcPct val="0"/>
              </a:spcBef>
              <a:spcAft>
                <a:spcPts val="450"/>
              </a:spcAft>
              <a:buClr>
                <a:schemeClr val="accent2"/>
              </a:buClr>
              <a:buFont typeface="Arial" pitchFamily="34" charset="0"/>
              <a:buChar char="–"/>
              <a:defRPr lang="en-US" sz="1300" b="0" kern="1200" dirty="0">
                <a:solidFill>
                  <a:schemeClr val="tx1"/>
                </a:solidFill>
                <a:latin typeface="Calibri" panose="020F0502020204030204" pitchFamily="34" charset="0"/>
                <a:ea typeface="+mn-ea"/>
                <a:cs typeface="Calibri" panose="020F050202020403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sz="half" idx="12"/>
          </p:nvPr>
        </p:nvSpPr>
        <p:spPr>
          <a:xfrm>
            <a:off x="4709160" y="1197737"/>
            <a:ext cx="4114800" cy="1256754"/>
          </a:xfrm>
        </p:spPr>
        <p:txBody>
          <a:bodyPr vert="horz" wrap="square" lIns="0" tIns="0" rIns="0" bIns="0" rtlCol="0">
            <a:spAutoFit/>
          </a:bodyPr>
          <a:lstStyle>
            <a:lvl1pPr marL="0" indent="0" algn="l" defTabSz="685817" rtl="0" eaLnBrk="1" fontAlgn="base" latinLnBrk="0" hangingPunct="1">
              <a:spcBef>
                <a:spcPct val="0"/>
              </a:spcBef>
              <a:spcAft>
                <a:spcPts val="450"/>
              </a:spcAft>
              <a:buClr>
                <a:schemeClr val="accent2"/>
              </a:buClr>
              <a:buNone/>
              <a:defRPr lang="en-US" sz="1300" b="1" kern="1200" dirty="0" smtClean="0">
                <a:solidFill>
                  <a:schemeClr val="tx1"/>
                </a:solidFill>
                <a:latin typeface="Calibri" panose="020F0502020204030204" pitchFamily="34" charset="0"/>
                <a:ea typeface="+mn-ea"/>
                <a:cs typeface="Calibri" panose="020F0502020204030204" pitchFamily="34" charset="0"/>
              </a:defRPr>
            </a:lvl1pPr>
            <a:lvl2pPr marL="173835" indent="-173835" algn="l" defTabSz="685817" rtl="0" eaLnBrk="1" fontAlgn="base" latinLnBrk="0" hangingPunct="1">
              <a:spcBef>
                <a:spcPct val="0"/>
              </a:spcBef>
              <a:spcAft>
                <a:spcPts val="450"/>
              </a:spcAft>
              <a:buClr>
                <a:schemeClr val="accent2"/>
              </a:buClr>
              <a:buFont typeface="Wingdings" pitchFamily="2" charset="2"/>
              <a:buChar char="§"/>
              <a:defRPr lang="en-US" sz="1300" b="0" kern="1200" dirty="0" smtClean="0">
                <a:solidFill>
                  <a:schemeClr val="tx1"/>
                </a:solidFill>
                <a:latin typeface="Calibri" panose="020F0502020204030204" pitchFamily="34" charset="0"/>
                <a:ea typeface="+mn-ea"/>
                <a:cs typeface="Calibri" panose="020F0502020204030204" pitchFamily="34" charset="0"/>
              </a:defRPr>
            </a:lvl2pPr>
            <a:lvl3pPr marL="345290" indent="-133354" algn="l" defTabSz="685817" rtl="0" eaLnBrk="1" fontAlgn="base" latinLnBrk="0" hangingPunct="1">
              <a:spcBef>
                <a:spcPct val="0"/>
              </a:spcBef>
              <a:spcAft>
                <a:spcPts val="45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3pPr>
            <a:lvl4pPr marL="473881" indent="-128591" algn="l" defTabSz="646526" rtl="0" eaLnBrk="1" fontAlgn="base" latinLnBrk="0" hangingPunct="1">
              <a:spcBef>
                <a:spcPct val="0"/>
              </a:spcBef>
              <a:spcAft>
                <a:spcPts val="450"/>
              </a:spcAft>
              <a:buClr>
                <a:schemeClr val="accent2"/>
              </a:buClr>
              <a:buFont typeface="Arial" pitchFamily="34" charset="0"/>
              <a:buChar char="•"/>
              <a:defRPr lang="en-US" sz="1300" b="0" kern="1200" dirty="0" smtClean="0">
                <a:solidFill>
                  <a:schemeClr val="tx1"/>
                </a:solidFill>
                <a:latin typeface="Calibri" panose="020F0502020204030204" pitchFamily="34" charset="0"/>
                <a:ea typeface="+mn-ea"/>
                <a:cs typeface="Calibri" panose="020F0502020204030204" pitchFamily="34" charset="0"/>
              </a:defRPr>
            </a:lvl4pPr>
            <a:lvl5pPr marL="602471" indent="-128591" algn="l" defTabSz="685817" rtl="0" eaLnBrk="1" fontAlgn="base" latinLnBrk="0" hangingPunct="1">
              <a:spcBef>
                <a:spcPct val="0"/>
              </a:spcBef>
              <a:spcAft>
                <a:spcPts val="450"/>
              </a:spcAft>
              <a:buClr>
                <a:schemeClr val="accent2"/>
              </a:buClr>
              <a:buFont typeface="Arial" pitchFamily="34" charset="0"/>
              <a:buChar char="–"/>
              <a:defRPr lang="en-US" sz="1300" b="0" kern="1200" dirty="0">
                <a:solidFill>
                  <a:schemeClr val="tx1"/>
                </a:solidFill>
                <a:latin typeface="Calibri" panose="020F0502020204030204" pitchFamily="34" charset="0"/>
                <a:ea typeface="+mn-ea"/>
                <a:cs typeface="Calibri" panose="020F0502020204030204" pitchFamily="34" charset="0"/>
              </a:defRPr>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defRPr>
                <a:solidFill>
                  <a:srgbClr val="6964D1"/>
                </a:solidFill>
              </a:defRPr>
            </a:lvl1pPr>
          </a:lstStyle>
          <a:p>
            <a:r>
              <a:rPr lang="de-DE" noProof="0" dirty="0"/>
              <a:t>Titelmasterformat durch Klicken bearbeiten</a:t>
            </a:r>
            <a:endParaRPr lang="en-US" noProof="0" dirty="0"/>
          </a:p>
        </p:txBody>
      </p:sp>
      <p:grpSp>
        <p:nvGrpSpPr>
          <p:cNvPr id="6" name="Groupe 1"/>
          <p:cNvGrpSpPr/>
          <p:nvPr userDrawn="1"/>
        </p:nvGrpSpPr>
        <p:grpSpPr>
          <a:xfrm>
            <a:off x="8660560" y="325610"/>
            <a:ext cx="346641" cy="321477"/>
            <a:chOff x="11501102" y="171573"/>
            <a:chExt cx="419436" cy="388988"/>
          </a:xfrm>
        </p:grpSpPr>
        <p:sp>
          <p:nvSpPr>
            <p:cNvPr id="8" name="Freeform 7"/>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sp>
          <p:nvSpPr>
            <p:cNvPr id="9" name="Freeform 8"/>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gr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1" name="Rectangle 10"/>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6964D1"/>
              </a:solidFill>
              <a:latin typeface="Arial" pitchFamily="34" charset="0"/>
              <a:cs typeface="Arial" pitchFamily="34" charset="0"/>
            </a:endParaRPr>
          </a:p>
        </p:txBody>
      </p:sp>
    </p:spTree>
    <p:extLst>
      <p:ext uri="{BB962C8B-B14F-4D97-AF65-F5344CB8AC3E}">
        <p14:creationId xmlns:p14="http://schemas.microsoft.com/office/powerpoint/2010/main" val="238580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defRPr>
                <a:solidFill>
                  <a:srgbClr val="6964D1"/>
                </a:solidFill>
              </a:defRPr>
            </a:lvl1pPr>
          </a:lstStyle>
          <a:p>
            <a:r>
              <a:rPr lang="de-DE" noProof="0" dirty="0"/>
              <a:t>Titelmasterformat durch Klicken bearbeiten</a:t>
            </a:r>
            <a:endParaRPr lang="en-US" noProof="0" dirty="0"/>
          </a:p>
        </p:txBody>
      </p:sp>
      <p:grpSp>
        <p:nvGrpSpPr>
          <p:cNvPr id="6" name="Groupe 1"/>
          <p:cNvGrpSpPr/>
          <p:nvPr userDrawn="1"/>
        </p:nvGrpSpPr>
        <p:grpSpPr>
          <a:xfrm>
            <a:off x="8660560" y="325610"/>
            <a:ext cx="346641" cy="321477"/>
            <a:chOff x="11501102" y="171573"/>
            <a:chExt cx="419436" cy="388988"/>
          </a:xfrm>
        </p:grpSpPr>
        <p:sp>
          <p:nvSpPr>
            <p:cNvPr id="7" name="Freeform 6"/>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sp>
          <p:nvSpPr>
            <p:cNvPr id="8" name="Freeform 7"/>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srgbClr val="6964D1"/>
                </a:solidFill>
              </a:endParaRPr>
            </a:p>
          </p:txBody>
        </p:sp>
      </p:gr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0" name="Rectangle 9"/>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rgbClr val="6964D1"/>
              </a:solidFill>
              <a:latin typeface="Arial" pitchFamily="34" charset="0"/>
              <a:cs typeface="Arial" pitchFamily="34" charset="0"/>
            </a:endParaRPr>
          </a:p>
        </p:txBody>
      </p:sp>
    </p:spTree>
    <p:extLst>
      <p:ext uri="{BB962C8B-B14F-4D97-AF65-F5344CB8AC3E}">
        <p14:creationId xmlns:p14="http://schemas.microsoft.com/office/powerpoint/2010/main" val="413964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tags" Target="../tags/tag26.xml"/><Relationship Id="rId18" Type="http://schemas.openxmlformats.org/officeDocument/2006/relationships/hyperlink" Target="http://www.facebook.com/Capgemini" TargetMode="External"/><Relationship Id="rId26" Type="http://schemas.openxmlformats.org/officeDocument/2006/relationships/hyperlink" Target="http://www.slideshare.net/capgemini" TargetMode="External"/><Relationship Id="rId3" Type="http://schemas.openxmlformats.org/officeDocument/2006/relationships/vmlDrawing" Target="../drawings/vmlDrawing6.vml"/><Relationship Id="rId21" Type="http://schemas.openxmlformats.org/officeDocument/2006/relationships/image" Target="../media/image12.png"/><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2.emf"/><Relationship Id="rId25" Type="http://schemas.openxmlformats.org/officeDocument/2006/relationships/image" Target="../media/image14.png"/><Relationship Id="rId2" Type="http://schemas.openxmlformats.org/officeDocument/2006/relationships/theme" Target="../theme/theme2.xml"/><Relationship Id="rId16" Type="http://schemas.openxmlformats.org/officeDocument/2006/relationships/image" Target="../media/image5.emf"/><Relationship Id="rId20" Type="http://schemas.openxmlformats.org/officeDocument/2006/relationships/hyperlink" Target="http://www.linkedin.com/company/capgemini" TargetMode="External"/><Relationship Id="rId1" Type="http://schemas.openxmlformats.org/officeDocument/2006/relationships/slideLayout" Target="../slideLayouts/slideLayout13.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hyperlink" Target="http://www.youtube.com/capgemini" TargetMode="External"/><Relationship Id="rId5" Type="http://schemas.openxmlformats.org/officeDocument/2006/relationships/tags" Target="../tags/tag18.xml"/><Relationship Id="rId15" Type="http://schemas.openxmlformats.org/officeDocument/2006/relationships/oleObject" Target="../embeddings/oleObject6.bin"/><Relationship Id="rId23" Type="http://schemas.openxmlformats.org/officeDocument/2006/relationships/image" Target="../media/image13.png"/><Relationship Id="rId10" Type="http://schemas.openxmlformats.org/officeDocument/2006/relationships/tags" Target="../tags/tag23.xml"/><Relationship Id="rId19" Type="http://schemas.openxmlformats.org/officeDocument/2006/relationships/image" Target="../media/image11.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10.jpeg"/><Relationship Id="rId22" Type="http://schemas.openxmlformats.org/officeDocument/2006/relationships/hyperlink" Target="http://www.twitter.com/capgemini" TargetMode="External"/><Relationship Id="rId27" Type="http://schemas.openxmlformats.org/officeDocument/2006/relationships/image" Target="../media/image15.gi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image" Target="../media/image5.emf"/><Relationship Id="rId26" Type="http://schemas.openxmlformats.org/officeDocument/2006/relationships/hyperlink" Target="http://www.youtube.com/capgemini" TargetMode="External"/><Relationship Id="rId3" Type="http://schemas.openxmlformats.org/officeDocument/2006/relationships/slideLayout" Target="../slideLayouts/slideLayout16.xml"/><Relationship Id="rId21" Type="http://schemas.openxmlformats.org/officeDocument/2006/relationships/image" Target="../media/image11.png"/><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oleObject" Target="../embeddings/oleObject8.bin"/><Relationship Id="rId25" Type="http://schemas.openxmlformats.org/officeDocument/2006/relationships/image" Target="../media/image13.png"/><Relationship Id="rId2" Type="http://schemas.openxmlformats.org/officeDocument/2006/relationships/slideLayout" Target="../slideLayouts/slideLayout15.xml"/><Relationship Id="rId16" Type="http://schemas.openxmlformats.org/officeDocument/2006/relationships/image" Target="../media/image3.jpeg"/><Relationship Id="rId20" Type="http://schemas.openxmlformats.org/officeDocument/2006/relationships/hyperlink" Target="http://www.facebook.com/Capgemini" TargetMode="External"/><Relationship Id="rId29" Type="http://schemas.openxmlformats.org/officeDocument/2006/relationships/image" Target="../media/image15.gif"/><Relationship Id="rId1" Type="http://schemas.openxmlformats.org/officeDocument/2006/relationships/slideLayout" Target="../slideLayouts/slideLayout14.xml"/><Relationship Id="rId6" Type="http://schemas.openxmlformats.org/officeDocument/2006/relationships/tags" Target="../tags/tag28.xml"/><Relationship Id="rId11" Type="http://schemas.openxmlformats.org/officeDocument/2006/relationships/tags" Target="../tags/tag33.xml"/><Relationship Id="rId24" Type="http://schemas.openxmlformats.org/officeDocument/2006/relationships/hyperlink" Target="http://www.twitter.com/capgemini" TargetMode="External"/><Relationship Id="rId5" Type="http://schemas.openxmlformats.org/officeDocument/2006/relationships/vmlDrawing" Target="../drawings/vmlDrawing8.vml"/><Relationship Id="rId15" Type="http://schemas.openxmlformats.org/officeDocument/2006/relationships/tags" Target="../tags/tag37.xml"/><Relationship Id="rId23" Type="http://schemas.openxmlformats.org/officeDocument/2006/relationships/image" Target="../media/image12.png"/><Relationship Id="rId28" Type="http://schemas.openxmlformats.org/officeDocument/2006/relationships/hyperlink" Target="http://www.slideshare.net/capgemini" TargetMode="External"/><Relationship Id="rId10" Type="http://schemas.openxmlformats.org/officeDocument/2006/relationships/tags" Target="../tags/tag32.xml"/><Relationship Id="rId19" Type="http://schemas.openxmlformats.org/officeDocument/2006/relationships/image" Target="../media/image2.emf"/><Relationship Id="rId4" Type="http://schemas.openxmlformats.org/officeDocument/2006/relationships/theme" Target="../theme/theme3.xml"/><Relationship Id="rId9" Type="http://schemas.openxmlformats.org/officeDocument/2006/relationships/tags" Target="../tags/tag31.xml"/><Relationship Id="rId14" Type="http://schemas.openxmlformats.org/officeDocument/2006/relationships/tags" Target="../tags/tag36.xml"/><Relationship Id="rId22" Type="http://schemas.openxmlformats.org/officeDocument/2006/relationships/hyperlink" Target="http://www.linkedin.com/company/capgemini" TargetMode="External"/><Relationship Id="rId27"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Line 7"/>
          <p:cNvSpPr>
            <a:spLocks noChangeShapeType="1"/>
          </p:cNvSpPr>
          <p:nvPr/>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5" name="Text Box 8"/>
          <p:cNvSpPr txBox="1">
            <a:spLocks noChangeArrowheads="1"/>
          </p:cNvSpPr>
          <p:nvPr/>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6"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sp>
        <p:nvSpPr>
          <p:cNvPr id="13" name="Freeform 4"/>
          <p:cNvSpPr>
            <a:spLocks/>
          </p:cNvSpPr>
          <p:nvPr>
            <p:custDataLst>
              <p:tags r:id="rId14"/>
            </p:custDataLst>
          </p:nvPr>
        </p:nvSpPr>
        <p:spPr bwMode="auto">
          <a:xfrm>
            <a:off x="3" y="504952"/>
            <a:ext cx="9143998" cy="67211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2"/>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4" name="Rectangle 3"/>
          <p:cNvSpPr/>
          <p:nvPr userDrawn="1"/>
        </p:nvSpPr>
        <p:spPr>
          <a:xfrm>
            <a:off x="-1" y="436743"/>
            <a:ext cx="9144001" cy="1132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2" name="Title Placeholder 1"/>
          <p:cNvSpPr>
            <a:spLocks noGrp="1"/>
          </p:cNvSpPr>
          <p:nvPr>
            <p:ph type="title"/>
          </p:nvPr>
        </p:nvSpPr>
        <p:spPr>
          <a:xfrm>
            <a:off x="3" y="25263"/>
            <a:ext cx="8823957" cy="822960"/>
          </a:xfrm>
          <a:prstGeom prst="rect">
            <a:avLst/>
          </a:prstGeom>
          <a:noFill/>
          <a:ln w="9525" algn="ctr">
            <a:noFill/>
            <a:miter lim="800000"/>
            <a:headEnd/>
            <a:tailEnd/>
          </a:ln>
          <a:effectLst/>
        </p:spPr>
        <p:txBody>
          <a:bodyPr vert="horz" wrap="square" lIns="274320" tIns="36576" rIns="0" bIns="0" numCol="1" anchor="ctr" anchorCtr="0" compatLnSpc="1">
            <a:prstTxWarp prst="textNoShape">
              <a:avLst/>
            </a:prstTxWarp>
          </a:bodyPr>
          <a:lstStyle/>
          <a:p>
            <a:r>
              <a:rPr lang="en-US" dirty="0"/>
              <a:t>Click to edit Master title style</a:t>
            </a:r>
          </a:p>
        </p:txBody>
      </p:sp>
      <p:sp>
        <p:nvSpPr>
          <p:cNvPr id="3" name="Text Placeholder 2"/>
          <p:cNvSpPr>
            <a:spLocks noGrp="1"/>
          </p:cNvSpPr>
          <p:nvPr>
            <p:ph type="body" idx="1"/>
          </p:nvPr>
        </p:nvSpPr>
        <p:spPr>
          <a:xfrm>
            <a:off x="320040" y="1234215"/>
            <a:ext cx="8503920" cy="138499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spAutoFit/>
          </a:bodyPr>
          <a:lstStyle/>
          <a:p>
            <a:pPr marL="233363" lvl="0" indent="-233363" algn="l" defTabSz="914400" rtl="0" eaLnBrk="1" fontAlgn="base" latinLnBrk="0" hangingPunct="1">
              <a:spcBef>
                <a:spcPct val="0"/>
              </a:spcBef>
              <a:spcAft>
                <a:spcPts val="600"/>
              </a:spcAft>
              <a:buClr>
                <a:schemeClr val="accent2"/>
              </a:buClr>
              <a:buFont typeface="Wingdings" pitchFamily="2" charset="2"/>
              <a:buChar char="§"/>
            </a:pPr>
            <a:r>
              <a:rPr lang="en-US" dirty="0"/>
              <a:t>Click to edit Master text styles</a:t>
            </a:r>
          </a:p>
          <a:p>
            <a:pPr marL="233363" lvl="1" indent="-233363" algn="l" defTabSz="914400" rtl="0" eaLnBrk="1" fontAlgn="base" latinLnBrk="0" hangingPunct="1">
              <a:spcBef>
                <a:spcPct val="0"/>
              </a:spcBef>
              <a:spcAft>
                <a:spcPts val="600"/>
              </a:spcAft>
              <a:buClr>
                <a:schemeClr val="accent2"/>
              </a:buClr>
              <a:buFont typeface="Wingdings" pitchFamily="2" charset="2"/>
              <a:buChar char="§"/>
            </a:pPr>
            <a:r>
              <a:rPr lang="en-US" dirty="0"/>
              <a:t>Second level</a:t>
            </a:r>
          </a:p>
          <a:p>
            <a:pPr marL="233363" lvl="2" indent="-233363" algn="l" defTabSz="914400" rtl="0" eaLnBrk="1" fontAlgn="base" latinLnBrk="0" hangingPunct="1">
              <a:spcBef>
                <a:spcPct val="0"/>
              </a:spcBef>
              <a:spcAft>
                <a:spcPts val="600"/>
              </a:spcAft>
              <a:buClr>
                <a:schemeClr val="accent2"/>
              </a:buClr>
              <a:buFont typeface="Wingdings" pitchFamily="2" charset="2"/>
              <a:buChar char="§"/>
            </a:pPr>
            <a:r>
              <a:rPr lang="en-US" dirty="0"/>
              <a:t>Third level</a:t>
            </a:r>
          </a:p>
          <a:p>
            <a:pPr marL="233363" lvl="3" indent="-233363" algn="l" defTabSz="914400" rtl="0" eaLnBrk="1" fontAlgn="base" latinLnBrk="0" hangingPunct="1">
              <a:spcBef>
                <a:spcPct val="0"/>
              </a:spcBef>
              <a:spcAft>
                <a:spcPts val="600"/>
              </a:spcAft>
              <a:buClr>
                <a:schemeClr val="accent2"/>
              </a:buClr>
              <a:buFont typeface="Wingdings" pitchFamily="2" charset="2"/>
              <a:buChar char="§"/>
            </a:pPr>
            <a:r>
              <a:rPr lang="en-US" dirty="0"/>
              <a:t>Fourth level</a:t>
            </a:r>
          </a:p>
          <a:p>
            <a:pPr marL="233363" lvl="4" indent="-233363" algn="l" defTabSz="914400" rtl="0" eaLnBrk="1" fontAlgn="base" latinLnBrk="0" hangingPunct="1">
              <a:spcBef>
                <a:spcPct val="0"/>
              </a:spcBef>
              <a:spcAft>
                <a:spcPts val="600"/>
              </a:spcAft>
              <a:buClr>
                <a:schemeClr val="accent2"/>
              </a:buClr>
              <a:buFont typeface="Wingdings" pitchFamily="2" charset="2"/>
              <a:buChar char="§"/>
            </a:pPr>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54" r:id="rId5"/>
    <p:sldLayoutId id="2147483700" r:id="rId6"/>
    <p:sldLayoutId id="2147483701" r:id="rId7"/>
    <p:sldLayoutId id="2147483705" r:id="rId8"/>
    <p:sldLayoutId id="2147483706" r:id="rId9"/>
    <p:sldLayoutId id="2147483709" r:id="rId10"/>
    <p:sldLayoutId id="2147483710" r:id="rId11"/>
    <p:sldLayoutId id="2147483711" r:id="rId12"/>
  </p:sldLayoutIdLst>
  <p:txStyles>
    <p:titleStyle>
      <a:lvl1pPr algn="l" defTabSz="914400" rtl="0" eaLnBrk="1" fontAlgn="base" latinLnBrk="0" hangingPunct="1">
        <a:spcBef>
          <a:spcPct val="0"/>
        </a:spcBef>
        <a:spcAft>
          <a:spcPct val="0"/>
        </a:spcAft>
        <a:buNone/>
        <a:defRPr lang="en-US" sz="2200" b="1" kern="1200" dirty="0">
          <a:solidFill>
            <a:schemeClr val="tx1"/>
          </a:solidFill>
          <a:latin typeface="Arial" pitchFamily="34" charset="0"/>
          <a:ea typeface="+mj-ea"/>
          <a:cs typeface="Arial" pitchFamily="34" charset="0"/>
        </a:defRPr>
      </a:lvl1pPr>
    </p:titleStyle>
    <p:bodyStyle>
      <a:lvl1pPr marL="342900" indent="-342900" algn="l" defTabSz="914400" rtl="0" eaLnBrk="1" fontAlgn="base" latinLnBrk="0" hangingPunct="1">
        <a:spcBef>
          <a:spcPct val="0"/>
        </a:spcBef>
        <a:spcAft>
          <a:spcPts val="600"/>
        </a:spcAft>
        <a:buClr>
          <a:schemeClr val="accent2"/>
        </a:buClr>
        <a:buFont typeface="Wingdings" pitchFamily="2" charset="2"/>
        <a:buChar char="§"/>
        <a:defRPr lang="en-US" sz="1600" b="0" kern="1200" dirty="0" smtClean="0">
          <a:solidFill>
            <a:schemeClr val="tx1"/>
          </a:solidFill>
          <a:latin typeface="Ubuntu" panose="020B0504030602030204" pitchFamily="34" charset="0"/>
          <a:ea typeface="+mn-ea"/>
          <a:cs typeface="Arial" pitchFamily="34" charset="0"/>
        </a:defRPr>
      </a:lvl1pPr>
      <a:lvl2pPr marL="742950" indent="-285750" algn="l" defTabSz="914400" rtl="0" eaLnBrk="1" fontAlgn="base" latinLnBrk="0" hangingPunct="1">
        <a:spcBef>
          <a:spcPct val="0"/>
        </a:spcBef>
        <a:spcAft>
          <a:spcPts val="600"/>
        </a:spcAft>
        <a:buClr>
          <a:schemeClr val="accent2"/>
        </a:buClr>
        <a:buFont typeface="Arial" pitchFamily="34" charset="0"/>
        <a:buChar char="–"/>
        <a:defRPr lang="en-US" sz="1600" b="0" kern="1200" dirty="0" smtClean="0">
          <a:solidFill>
            <a:schemeClr val="tx1"/>
          </a:solidFill>
          <a:latin typeface="Ubuntu" panose="020B0504030602030204" pitchFamily="34" charset="0"/>
          <a:ea typeface="+mn-ea"/>
          <a:cs typeface="Arial" pitchFamily="34" charset="0"/>
        </a:defRPr>
      </a:lvl2pPr>
      <a:lvl3pPr marL="1025525" indent="-228600" algn="l" defTabSz="914400" rtl="0" eaLnBrk="1" fontAlgn="base" latinLnBrk="0" hangingPunct="1">
        <a:spcBef>
          <a:spcPct val="0"/>
        </a:spcBef>
        <a:spcAft>
          <a:spcPts val="600"/>
        </a:spcAft>
        <a:buClr>
          <a:schemeClr val="accent2"/>
        </a:buClr>
        <a:buFont typeface="Arial" pitchFamily="34" charset="0"/>
        <a:buChar char="•"/>
        <a:defRPr lang="en-US" sz="1400" b="0" kern="1200" dirty="0" smtClean="0">
          <a:solidFill>
            <a:schemeClr val="tx1"/>
          </a:solidFill>
          <a:latin typeface="Ubuntu" panose="020B0504030602030204" pitchFamily="34" charset="0"/>
          <a:ea typeface="+mn-ea"/>
          <a:cs typeface="Arial" pitchFamily="34" charset="0"/>
        </a:defRPr>
      </a:lvl3pPr>
      <a:lvl4pPr marL="1317625"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smtClean="0">
          <a:solidFill>
            <a:schemeClr val="tx1"/>
          </a:solidFill>
          <a:latin typeface="Ubuntu" panose="020B0504030602030204" pitchFamily="34" charset="0"/>
          <a:ea typeface="+mn-ea"/>
          <a:cs typeface="Arial" pitchFamily="34" charset="0"/>
        </a:defRPr>
      </a:lvl4pPr>
      <a:lvl5pPr marL="1541463" indent="-228600" algn="l" defTabSz="914400" rtl="0" eaLnBrk="1" fontAlgn="base" latinLnBrk="0" hangingPunct="1">
        <a:spcBef>
          <a:spcPct val="0"/>
        </a:spcBef>
        <a:spcAft>
          <a:spcPts val="600"/>
        </a:spcAft>
        <a:buClr>
          <a:schemeClr val="accent2"/>
        </a:buClr>
        <a:buFont typeface="Arial" pitchFamily="34" charset="0"/>
        <a:buChar char="•"/>
        <a:defRPr lang="en-US" sz="1200" b="0" kern="1200" dirty="0">
          <a:solidFill>
            <a:schemeClr val="tx1"/>
          </a:solidFill>
          <a:latin typeface="Ubuntu" panose="020B0504030602030204"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1" name="Picture 20" descr="capgemini_rgb.jpg"/>
          <p:cNvPicPr>
            <a:picLocks noChangeAspect="1"/>
          </p:cNvPicPr>
          <p:nvPr/>
        </p:nvPicPr>
        <p:blipFill>
          <a:blip r:embed="rId14"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4"/>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8211" name="think-cell Slide" r:id="rId15" imgW="360" imgH="360" progId="">
                  <p:embed/>
                </p:oleObj>
              </mc:Choice>
              <mc:Fallback>
                <p:oleObj name="think-cell Slide" r:id="rId15" imgW="360" imgH="360" progId="">
                  <p:embed/>
                  <p:pic>
                    <p:nvPicPr>
                      <p:cNvPr id="0" name="Picture 2"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5"/>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fontAlgn="auto">
              <a:spcBef>
                <a:spcPts val="0"/>
              </a:spcBef>
              <a:spcAft>
                <a:spcPts val="0"/>
              </a:spcAft>
            </a:pPr>
            <a:endParaRPr lang="en-US" sz="1000">
              <a:solidFill>
                <a:schemeClr val="bg1"/>
              </a:solidFill>
              <a:latin typeface="Arial"/>
              <a:cs typeface="Arial"/>
            </a:endParaRPr>
          </a:p>
        </p:txBody>
      </p:sp>
      <p:pic>
        <p:nvPicPr>
          <p:cNvPr id="9" name="Picture 104" descr="C:\Users\UserSim\Desktop\Capgemini\moto.emf"/>
          <p:cNvPicPr>
            <a:picLocks noChangeAspect="1" noChangeArrowheads="1"/>
          </p:cNvPicPr>
          <p:nvPr>
            <p:custDataLst>
              <p:tags r:id="rId6"/>
            </p:custDataLst>
          </p:nvPr>
        </p:nvPicPr>
        <p:blipFill>
          <a:blip r:embed="rId17" cstate="email"/>
          <a:srcRect/>
          <a:stretch>
            <a:fillRect/>
          </a:stretch>
        </p:blipFill>
        <p:spPr bwMode="auto">
          <a:xfrm>
            <a:off x="5069198" y="1173628"/>
            <a:ext cx="3364886" cy="290298"/>
          </a:xfrm>
          <a:prstGeom prst="rect">
            <a:avLst/>
          </a:prstGeom>
          <a:noFill/>
        </p:spPr>
      </p:pic>
      <p:sp>
        <p:nvSpPr>
          <p:cNvPr id="13" name="Rectangle 12"/>
          <p:cNvSpPr/>
          <p:nvPr>
            <p:custDataLst>
              <p:tags r:id="rId7"/>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schemeClr val="bg1"/>
                </a:solidFill>
                <a:latin typeface="Arial"/>
                <a:cs typeface="Arial"/>
              </a:rPr>
              <a:t>The information contained in this presentation is proprietary.</a:t>
            </a:r>
          </a:p>
          <a:p>
            <a:pPr algn="r"/>
            <a:r>
              <a:rPr lang="en-US" sz="700">
                <a:solidFill>
                  <a:schemeClr val="bg1"/>
                </a:solidFill>
                <a:latin typeface="Arial"/>
                <a:cs typeface="Arial"/>
              </a:rPr>
              <a:t>© 2012 Capgemini. All rights reserved.</a:t>
            </a:r>
          </a:p>
        </p:txBody>
      </p:sp>
      <p:sp>
        <p:nvSpPr>
          <p:cNvPr id="15" name="Rectangle 14"/>
          <p:cNvSpPr/>
          <p:nvPr>
            <p:custDataLst>
              <p:tags r:id="rId8"/>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schemeClr val="bg1"/>
                </a:solidFill>
                <a:latin typeface="Arial" pitchFamily="34" charset="0"/>
                <a:cs typeface="Arial" pitchFamily="34" charset="0"/>
              </a:rPr>
              <a:t>www.capgemini.com</a:t>
            </a:r>
          </a:p>
        </p:txBody>
      </p:sp>
      <p:pic>
        <p:nvPicPr>
          <p:cNvPr id="16" name="Picture 3" descr="C:\Users\UserSim\Desktop\DS_icons\128x128 shadows\facebook.png">
            <a:hlinkClick r:id="rId18"/>
          </p:cNvPr>
          <p:cNvPicPr>
            <a:picLocks noChangeAspect="1" noChangeArrowheads="1"/>
          </p:cNvPicPr>
          <p:nvPr>
            <p:custDataLst>
              <p:tags r:id="rId9"/>
            </p:custDataLst>
          </p:nvPr>
        </p:nvPicPr>
        <p:blipFill>
          <a:blip r:embed="rId19"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0"/>
          </p:cNvPr>
          <p:cNvPicPr>
            <a:picLocks noChangeAspect="1" noChangeArrowheads="1"/>
          </p:cNvPicPr>
          <p:nvPr>
            <p:custDataLst>
              <p:tags r:id="rId10"/>
            </p:custDataLst>
          </p:nvPr>
        </p:nvPicPr>
        <p:blipFill>
          <a:blip r:embed="rId21"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2"/>
          </p:cNvPr>
          <p:cNvPicPr>
            <a:picLocks noChangeAspect="1" noChangeArrowheads="1"/>
          </p:cNvPicPr>
          <p:nvPr>
            <p:custDataLst>
              <p:tags r:id="rId11"/>
            </p:custDataLst>
          </p:nvPr>
        </p:nvPicPr>
        <p:blipFill>
          <a:blip r:embed="rId23"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4"/>
          </p:cNvPr>
          <p:cNvPicPr>
            <a:picLocks noChangeAspect="1" noChangeArrowheads="1"/>
          </p:cNvPicPr>
          <p:nvPr>
            <p:custDataLst>
              <p:tags r:id="rId12"/>
            </p:custDataLst>
          </p:nvPr>
        </p:nvPicPr>
        <p:blipFill>
          <a:blip r:embed="rId25" cstate="email"/>
          <a:srcRect/>
          <a:stretch>
            <a:fillRect/>
          </a:stretch>
        </p:blipFill>
        <p:spPr bwMode="auto">
          <a:xfrm>
            <a:off x="8531283" y="5932547"/>
            <a:ext cx="259674" cy="266700"/>
          </a:xfrm>
          <a:prstGeom prst="rect">
            <a:avLst/>
          </a:prstGeom>
          <a:noFill/>
        </p:spPr>
      </p:pic>
      <p:pic>
        <p:nvPicPr>
          <p:cNvPr id="20" name="Image 22" descr="Picto_Slideshare.gif">
            <a:hlinkClick r:id="rId26"/>
          </p:cNvPr>
          <p:cNvPicPr preferRelativeResize="0">
            <a:picLocks/>
          </p:cNvPicPr>
          <p:nvPr>
            <p:custDataLst>
              <p:tags r:id="rId13"/>
            </p:custDataLst>
          </p:nvPr>
        </p:nvPicPr>
        <p:blipFill>
          <a:blip r:embed="rId27"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cSld>
  <p:clrMap bg1="lt1" tx1="dk1" bg2="lt2" tx2="dk2" accent1="accent1" accent2="accent2" accent3="accent3" accent4="accent4" accent5="accent5" accent6="accent6" hlink="hlink" folHlink="folHlink"/>
  <p:sldLayoutIdLst>
    <p:sldLayoutId id="2147483667" r:id="rId1"/>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7"/>
          <p:cNvSpPr/>
          <p:nvPr userDrawn="1">
            <p:custDataLst>
              <p:tags r:id="rId6"/>
            </p:custDataLst>
          </p:nvPr>
        </p:nvSpPr>
        <p:spPr bwMode="auto">
          <a:xfrm>
            <a:off x="-3890" y="2163291"/>
            <a:ext cx="9147240" cy="469860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1744042 w 12324337"/>
              <a:gd name="connsiteY7" fmla="*/ 117552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233913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7 w 12324337"/>
              <a:gd name="connsiteY0" fmla="*/ 2791 h 2958168"/>
              <a:gd name="connsiteX1" fmla="*/ 12323581 w 12324337"/>
              <a:gd name="connsiteY1" fmla="*/ 0 h 2958168"/>
              <a:gd name="connsiteX2" fmla="*/ 12323083 w 12324337"/>
              <a:gd name="connsiteY2" fmla="*/ 1476338 h 2958168"/>
              <a:gd name="connsiteX3" fmla="*/ 11050520 w 12324337"/>
              <a:gd name="connsiteY3" fmla="*/ 2153103 h 2958168"/>
              <a:gd name="connsiteX4" fmla="*/ 4079484 w 12324337"/>
              <a:gd name="connsiteY4" fmla="*/ 2159512 h 2958168"/>
              <a:gd name="connsiteX5" fmla="*/ 2942815 w 12324337"/>
              <a:gd name="connsiteY5" fmla="*/ 2958168 h 2958168"/>
              <a:gd name="connsiteX6" fmla="*/ 1761926 w 12324337"/>
              <a:gd name="connsiteY6" fmla="*/ 2174065 h 2958168"/>
              <a:gd name="connsiteX7" fmla="*/ 879592 w 12324337"/>
              <a:gd name="connsiteY7" fmla="*/ 2188049 h 2958168"/>
              <a:gd name="connsiteX8" fmla="*/ 1763257 w 12324337"/>
              <a:gd name="connsiteY8" fmla="*/ 2791 h 2958168"/>
              <a:gd name="connsiteX0" fmla="*/ 1763256 w 13203131"/>
              <a:gd name="connsiteY0" fmla="*/ 0 h 2958168"/>
              <a:gd name="connsiteX1" fmla="*/ 13202375 w 13203131"/>
              <a:gd name="connsiteY1" fmla="*/ 0 h 2958168"/>
              <a:gd name="connsiteX2" fmla="*/ 13201877 w 13203131"/>
              <a:gd name="connsiteY2" fmla="*/ 1476338 h 2958168"/>
              <a:gd name="connsiteX3" fmla="*/ 11929314 w 13203131"/>
              <a:gd name="connsiteY3" fmla="*/ 2153103 h 2958168"/>
              <a:gd name="connsiteX4" fmla="*/ 4958278 w 13203131"/>
              <a:gd name="connsiteY4" fmla="*/ 2159512 h 2958168"/>
              <a:gd name="connsiteX5" fmla="*/ 3821609 w 13203131"/>
              <a:gd name="connsiteY5" fmla="*/ 2958168 h 2958168"/>
              <a:gd name="connsiteX6" fmla="*/ 2640720 w 13203131"/>
              <a:gd name="connsiteY6" fmla="*/ 2174065 h 2958168"/>
              <a:gd name="connsiteX7" fmla="*/ 1758386 w 13203131"/>
              <a:gd name="connsiteY7" fmla="*/ 2188049 h 2958168"/>
              <a:gd name="connsiteX8" fmla="*/ 1763256 w 13203131"/>
              <a:gd name="connsiteY8" fmla="*/ 0 h 2958168"/>
              <a:gd name="connsiteX0" fmla="*/ 4870 w 11444745"/>
              <a:gd name="connsiteY0" fmla="*/ 0 h 2958168"/>
              <a:gd name="connsiteX1" fmla="*/ 11443989 w 11444745"/>
              <a:gd name="connsiteY1" fmla="*/ 0 h 2958168"/>
              <a:gd name="connsiteX2" fmla="*/ 11443491 w 11444745"/>
              <a:gd name="connsiteY2" fmla="*/ 1476338 h 2958168"/>
              <a:gd name="connsiteX3" fmla="*/ 10170928 w 11444745"/>
              <a:gd name="connsiteY3" fmla="*/ 2153103 h 2958168"/>
              <a:gd name="connsiteX4" fmla="*/ 3199892 w 11444745"/>
              <a:gd name="connsiteY4" fmla="*/ 2159512 h 2958168"/>
              <a:gd name="connsiteX5" fmla="*/ 2063223 w 11444745"/>
              <a:gd name="connsiteY5" fmla="*/ 2958168 h 2958168"/>
              <a:gd name="connsiteX6" fmla="*/ 882334 w 11444745"/>
              <a:gd name="connsiteY6" fmla="*/ 2174065 h 2958168"/>
              <a:gd name="connsiteX7" fmla="*/ 0 w 11444745"/>
              <a:gd name="connsiteY7" fmla="*/ 2188049 h 2958168"/>
              <a:gd name="connsiteX8" fmla="*/ 4870 w 1144474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0170928 w 16276755"/>
              <a:gd name="connsiteY3" fmla="*/ 2153103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6755"/>
              <a:gd name="connsiteY0" fmla="*/ 0 h 2958168"/>
              <a:gd name="connsiteX1" fmla="*/ 11443989 w 16276755"/>
              <a:gd name="connsiteY1" fmla="*/ 0 h 2958168"/>
              <a:gd name="connsiteX2" fmla="*/ 16275500 w 16276755"/>
              <a:gd name="connsiteY2" fmla="*/ 1268652 h 2958168"/>
              <a:gd name="connsiteX3" fmla="*/ 15472016 w 16276755"/>
              <a:gd name="connsiteY3" fmla="*/ 2188049 h 2958168"/>
              <a:gd name="connsiteX4" fmla="*/ 3199892 w 16276755"/>
              <a:gd name="connsiteY4" fmla="*/ 2159512 h 2958168"/>
              <a:gd name="connsiteX5" fmla="*/ 2063223 w 16276755"/>
              <a:gd name="connsiteY5" fmla="*/ 2958168 h 2958168"/>
              <a:gd name="connsiteX6" fmla="*/ 882334 w 16276755"/>
              <a:gd name="connsiteY6" fmla="*/ 2174065 h 2958168"/>
              <a:gd name="connsiteX7" fmla="*/ 0 w 16276755"/>
              <a:gd name="connsiteY7" fmla="*/ 2188049 h 2958168"/>
              <a:gd name="connsiteX8" fmla="*/ 4870 w 16276755"/>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010"/>
              <a:gd name="connsiteY0" fmla="*/ 0 h 2958168"/>
              <a:gd name="connsiteX1" fmla="*/ 11443989 w 16278010"/>
              <a:gd name="connsiteY1" fmla="*/ 0 h 2958168"/>
              <a:gd name="connsiteX2" fmla="*/ 16276755 w 16278010"/>
              <a:gd name="connsiteY2" fmla="*/ 1717995 h 2958168"/>
              <a:gd name="connsiteX3" fmla="*/ 15472016 w 16278010"/>
              <a:gd name="connsiteY3" fmla="*/ 2188049 h 2958168"/>
              <a:gd name="connsiteX4" fmla="*/ 3199892 w 16278010"/>
              <a:gd name="connsiteY4" fmla="*/ 2159512 h 2958168"/>
              <a:gd name="connsiteX5" fmla="*/ 2063223 w 16278010"/>
              <a:gd name="connsiteY5" fmla="*/ 2958168 h 2958168"/>
              <a:gd name="connsiteX6" fmla="*/ 882334 w 16278010"/>
              <a:gd name="connsiteY6" fmla="*/ 2174065 h 2958168"/>
              <a:gd name="connsiteX7" fmla="*/ 0 w 16278010"/>
              <a:gd name="connsiteY7" fmla="*/ 2188049 h 2958168"/>
              <a:gd name="connsiteX8" fmla="*/ 4870 w 16278010"/>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0 w 16278522"/>
              <a:gd name="connsiteY0" fmla="*/ 0 h 2958168"/>
              <a:gd name="connsiteX1" fmla="*/ 16278010 w 16278522"/>
              <a:gd name="connsiteY1" fmla="*/ 0 h 2958168"/>
              <a:gd name="connsiteX2" fmla="*/ 16276755 w 16278522"/>
              <a:gd name="connsiteY2" fmla="*/ 1717995 h 2958168"/>
              <a:gd name="connsiteX3" fmla="*/ 15472016 w 16278522"/>
              <a:gd name="connsiteY3" fmla="*/ 2188049 h 2958168"/>
              <a:gd name="connsiteX4" fmla="*/ 3199892 w 16278522"/>
              <a:gd name="connsiteY4" fmla="*/ 2159512 h 2958168"/>
              <a:gd name="connsiteX5" fmla="*/ 2063223 w 16278522"/>
              <a:gd name="connsiteY5" fmla="*/ 2958168 h 2958168"/>
              <a:gd name="connsiteX6" fmla="*/ 882334 w 16278522"/>
              <a:gd name="connsiteY6" fmla="*/ 2174065 h 2958168"/>
              <a:gd name="connsiteX7" fmla="*/ 0 w 16278522"/>
              <a:gd name="connsiteY7" fmla="*/ 2188049 h 2958168"/>
              <a:gd name="connsiteX8" fmla="*/ 4870 w 16278522"/>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88049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88049 h 2958168"/>
              <a:gd name="connsiteX8" fmla="*/ 1 w 16273653"/>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4872 w 16278524"/>
              <a:gd name="connsiteY0" fmla="*/ 0 h 2958168"/>
              <a:gd name="connsiteX1" fmla="*/ 16278012 w 16278524"/>
              <a:gd name="connsiteY1" fmla="*/ 0 h 2958168"/>
              <a:gd name="connsiteX2" fmla="*/ 16276757 w 16278524"/>
              <a:gd name="connsiteY2" fmla="*/ 1717995 h 2958168"/>
              <a:gd name="connsiteX3" fmla="*/ 15472018 w 16278524"/>
              <a:gd name="connsiteY3" fmla="*/ 2188049 h 2958168"/>
              <a:gd name="connsiteX4" fmla="*/ 3199894 w 16278524"/>
              <a:gd name="connsiteY4" fmla="*/ 2159512 h 2958168"/>
              <a:gd name="connsiteX5" fmla="*/ 2063225 w 16278524"/>
              <a:gd name="connsiteY5" fmla="*/ 2958168 h 2958168"/>
              <a:gd name="connsiteX6" fmla="*/ 882336 w 16278524"/>
              <a:gd name="connsiteY6" fmla="*/ 2174065 h 2958168"/>
              <a:gd name="connsiteX7" fmla="*/ 0 w 16278524"/>
              <a:gd name="connsiteY7" fmla="*/ 2176364 h 2958168"/>
              <a:gd name="connsiteX8" fmla="*/ 4872 w 16278524"/>
              <a:gd name="connsiteY8" fmla="*/ 0 h 2958168"/>
              <a:gd name="connsiteX0" fmla="*/ 1 w 16273653"/>
              <a:gd name="connsiteY0" fmla="*/ 0 h 2958168"/>
              <a:gd name="connsiteX1" fmla="*/ 16273141 w 16273653"/>
              <a:gd name="connsiteY1" fmla="*/ 0 h 2958168"/>
              <a:gd name="connsiteX2" fmla="*/ 16271886 w 16273653"/>
              <a:gd name="connsiteY2" fmla="*/ 1717995 h 2958168"/>
              <a:gd name="connsiteX3" fmla="*/ 15467147 w 16273653"/>
              <a:gd name="connsiteY3" fmla="*/ 2188049 h 2958168"/>
              <a:gd name="connsiteX4" fmla="*/ 3195023 w 16273653"/>
              <a:gd name="connsiteY4" fmla="*/ 2159512 h 2958168"/>
              <a:gd name="connsiteX5" fmla="*/ 2058354 w 16273653"/>
              <a:gd name="connsiteY5" fmla="*/ 2958168 h 2958168"/>
              <a:gd name="connsiteX6" fmla="*/ 877465 w 16273653"/>
              <a:gd name="connsiteY6" fmla="*/ 2174065 h 2958168"/>
              <a:gd name="connsiteX7" fmla="*/ 2 w 16273653"/>
              <a:gd name="connsiteY7" fmla="*/ 2195845 h 2958168"/>
              <a:gd name="connsiteX8" fmla="*/ 1 w 16273653"/>
              <a:gd name="connsiteY8" fmla="*/ 0 h 2958168"/>
              <a:gd name="connsiteX0" fmla="*/ 1 w 21695427"/>
              <a:gd name="connsiteY0" fmla="*/ 0 h 2958168"/>
              <a:gd name="connsiteX1" fmla="*/ 16273141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427"/>
              <a:gd name="connsiteY0" fmla="*/ 0 h 2958168"/>
              <a:gd name="connsiteX1" fmla="*/ 21694172 w 21695427"/>
              <a:gd name="connsiteY1" fmla="*/ 0 h 2958168"/>
              <a:gd name="connsiteX2" fmla="*/ 21694172 w 21695427"/>
              <a:gd name="connsiteY2" fmla="*/ 1820764 h 2958168"/>
              <a:gd name="connsiteX3" fmla="*/ 15467147 w 21695427"/>
              <a:gd name="connsiteY3" fmla="*/ 2188049 h 2958168"/>
              <a:gd name="connsiteX4" fmla="*/ 3195023 w 21695427"/>
              <a:gd name="connsiteY4" fmla="*/ 2159512 h 2958168"/>
              <a:gd name="connsiteX5" fmla="*/ 2058354 w 21695427"/>
              <a:gd name="connsiteY5" fmla="*/ 2958168 h 2958168"/>
              <a:gd name="connsiteX6" fmla="*/ 877465 w 21695427"/>
              <a:gd name="connsiteY6" fmla="*/ 2174065 h 2958168"/>
              <a:gd name="connsiteX7" fmla="*/ 2 w 21695427"/>
              <a:gd name="connsiteY7" fmla="*/ 2195845 h 2958168"/>
              <a:gd name="connsiteX8" fmla="*/ 1 w 21695427"/>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15467147 w 21695939"/>
              <a:gd name="connsiteY3" fmla="*/ 2188049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1 w 21695939"/>
              <a:gd name="connsiteY0" fmla="*/ 0 h 2958168"/>
              <a:gd name="connsiteX1" fmla="*/ 21695427 w 21695939"/>
              <a:gd name="connsiteY1" fmla="*/ 0 h 2958168"/>
              <a:gd name="connsiteX2" fmla="*/ 21694172 w 21695939"/>
              <a:gd name="connsiteY2" fmla="*/ 1820764 h 2958168"/>
              <a:gd name="connsiteX3" fmla="*/ 20899883 w 21695939"/>
              <a:gd name="connsiteY3" fmla="*/ 2195845 h 2958168"/>
              <a:gd name="connsiteX4" fmla="*/ 3195023 w 21695939"/>
              <a:gd name="connsiteY4" fmla="*/ 2159512 h 2958168"/>
              <a:gd name="connsiteX5" fmla="*/ 2058354 w 21695939"/>
              <a:gd name="connsiteY5" fmla="*/ 2958168 h 2958168"/>
              <a:gd name="connsiteX6" fmla="*/ 877465 w 21695939"/>
              <a:gd name="connsiteY6" fmla="*/ 2174065 h 2958168"/>
              <a:gd name="connsiteX7" fmla="*/ 2 w 21695939"/>
              <a:gd name="connsiteY7" fmla="*/ 2195845 h 2958168"/>
              <a:gd name="connsiteX8" fmla="*/ 1 w 21695939"/>
              <a:gd name="connsiteY8" fmla="*/ 0 h 2958168"/>
              <a:gd name="connsiteX0" fmla="*/ 2 w 21700437"/>
              <a:gd name="connsiteY0" fmla="*/ 0 h 4325468"/>
              <a:gd name="connsiteX1" fmla="*/ 21699925 w 21700437"/>
              <a:gd name="connsiteY1" fmla="*/ 1367300 h 4325468"/>
              <a:gd name="connsiteX2" fmla="*/ 21698670 w 21700437"/>
              <a:gd name="connsiteY2" fmla="*/ 3188064 h 4325468"/>
              <a:gd name="connsiteX3" fmla="*/ 20904381 w 21700437"/>
              <a:gd name="connsiteY3" fmla="*/ 3563145 h 4325468"/>
              <a:gd name="connsiteX4" fmla="*/ 3199521 w 21700437"/>
              <a:gd name="connsiteY4" fmla="*/ 3526812 h 4325468"/>
              <a:gd name="connsiteX5" fmla="*/ 2062852 w 21700437"/>
              <a:gd name="connsiteY5" fmla="*/ 4325468 h 4325468"/>
              <a:gd name="connsiteX6" fmla="*/ 881963 w 21700437"/>
              <a:gd name="connsiteY6" fmla="*/ 3541365 h 4325468"/>
              <a:gd name="connsiteX7" fmla="*/ 4500 w 21700437"/>
              <a:gd name="connsiteY7" fmla="*/ 3563145 h 4325468"/>
              <a:gd name="connsiteX8" fmla="*/ 2 w 21700437"/>
              <a:gd name="connsiteY8" fmla="*/ 0 h 4325468"/>
              <a:gd name="connsiteX0" fmla="*/ 2 w 21699925"/>
              <a:gd name="connsiteY0" fmla="*/ 0 h 4325468"/>
              <a:gd name="connsiteX1" fmla="*/ 21698669 w 21699925"/>
              <a:gd name="connsiteY1" fmla="*/ 0 h 4325468"/>
              <a:gd name="connsiteX2" fmla="*/ 21698670 w 21699925"/>
              <a:gd name="connsiteY2" fmla="*/ 3188064 h 4325468"/>
              <a:gd name="connsiteX3" fmla="*/ 20904381 w 21699925"/>
              <a:gd name="connsiteY3" fmla="*/ 3563145 h 4325468"/>
              <a:gd name="connsiteX4" fmla="*/ 3199521 w 21699925"/>
              <a:gd name="connsiteY4" fmla="*/ 3526812 h 4325468"/>
              <a:gd name="connsiteX5" fmla="*/ 2062852 w 21699925"/>
              <a:gd name="connsiteY5" fmla="*/ 4325468 h 4325468"/>
              <a:gd name="connsiteX6" fmla="*/ 881963 w 21699925"/>
              <a:gd name="connsiteY6" fmla="*/ 3541365 h 4325468"/>
              <a:gd name="connsiteX7" fmla="*/ 4500 w 21699925"/>
              <a:gd name="connsiteY7" fmla="*/ 3563145 h 4325468"/>
              <a:gd name="connsiteX8" fmla="*/ 2 w 21699925"/>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1018295 w 22713720"/>
              <a:gd name="connsiteY7" fmla="*/ 3563145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0 w 22713720"/>
              <a:gd name="connsiteY7" fmla="*/ 3529270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1918176 w 22713720"/>
              <a:gd name="connsiteY3" fmla="*/ 3563145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3720"/>
              <a:gd name="connsiteY0" fmla="*/ 0 h 4325468"/>
              <a:gd name="connsiteX1" fmla="*/ 22712464 w 22713720"/>
              <a:gd name="connsiteY1" fmla="*/ 0 h 4325468"/>
              <a:gd name="connsiteX2" fmla="*/ 22712465 w 22713720"/>
              <a:gd name="connsiteY2" fmla="*/ 3188064 h 4325468"/>
              <a:gd name="connsiteX3" fmla="*/ 20899886 w 22713720"/>
              <a:gd name="connsiteY3" fmla="*/ 3551158 h 4325468"/>
              <a:gd name="connsiteX4" fmla="*/ 4213316 w 22713720"/>
              <a:gd name="connsiteY4" fmla="*/ 3526812 h 4325468"/>
              <a:gd name="connsiteX5" fmla="*/ 3076647 w 22713720"/>
              <a:gd name="connsiteY5" fmla="*/ 4325468 h 4325468"/>
              <a:gd name="connsiteX6" fmla="*/ 1895758 w 22713720"/>
              <a:gd name="connsiteY6" fmla="*/ 3541365 h 4325468"/>
              <a:gd name="connsiteX7" fmla="*/ 2 w 22713720"/>
              <a:gd name="connsiteY7" fmla="*/ 3551158 h 4325468"/>
              <a:gd name="connsiteX8" fmla="*/ 3 w 22713720"/>
              <a:gd name="connsiteY8" fmla="*/ 0 h 4325468"/>
              <a:gd name="connsiteX0" fmla="*/ 3 w 22712977"/>
              <a:gd name="connsiteY0" fmla="*/ 0 h 4325468"/>
              <a:gd name="connsiteX1" fmla="*/ 22712464 w 22712977"/>
              <a:gd name="connsiteY1" fmla="*/ 0 h 4325468"/>
              <a:gd name="connsiteX2" fmla="*/ 21694177 w 22712977"/>
              <a:gd name="connsiteY2" fmla="*/ 3166173 h 4325468"/>
              <a:gd name="connsiteX3" fmla="*/ 20899886 w 22712977"/>
              <a:gd name="connsiteY3" fmla="*/ 3551158 h 4325468"/>
              <a:gd name="connsiteX4" fmla="*/ 4213316 w 22712977"/>
              <a:gd name="connsiteY4" fmla="*/ 3526812 h 4325468"/>
              <a:gd name="connsiteX5" fmla="*/ 3076647 w 22712977"/>
              <a:gd name="connsiteY5" fmla="*/ 4325468 h 4325468"/>
              <a:gd name="connsiteX6" fmla="*/ 1895758 w 22712977"/>
              <a:gd name="connsiteY6" fmla="*/ 3541365 h 4325468"/>
              <a:gd name="connsiteX7" fmla="*/ 2 w 22712977"/>
              <a:gd name="connsiteY7" fmla="*/ 3551158 h 4325468"/>
              <a:gd name="connsiteX8" fmla="*/ 3 w 22712977"/>
              <a:gd name="connsiteY8" fmla="*/ 0 h 4325468"/>
              <a:gd name="connsiteX0" fmla="*/ 3 w 21695432"/>
              <a:gd name="connsiteY0" fmla="*/ 0 h 4325468"/>
              <a:gd name="connsiteX1" fmla="*/ 21153955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2 w 21695432"/>
              <a:gd name="connsiteY7" fmla="*/ 3551158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895758 w 21695432"/>
              <a:gd name="connsiteY6" fmla="*/ 3541365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3316 w 21695432"/>
              <a:gd name="connsiteY4" fmla="*/ 3526812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3 w 21695432"/>
              <a:gd name="connsiteY0" fmla="*/ 0 h 4325468"/>
              <a:gd name="connsiteX1" fmla="*/ 21694177 w 21695432"/>
              <a:gd name="connsiteY1" fmla="*/ 21891 h 4325468"/>
              <a:gd name="connsiteX2" fmla="*/ 21694177 w 21695432"/>
              <a:gd name="connsiteY2" fmla="*/ 3166173 h 4325468"/>
              <a:gd name="connsiteX3" fmla="*/ 20899886 w 21695432"/>
              <a:gd name="connsiteY3" fmla="*/ 3551158 h 4325468"/>
              <a:gd name="connsiteX4" fmla="*/ 4219849 w 21695432"/>
              <a:gd name="connsiteY4" fmla="*/ 3526990 h 4325468"/>
              <a:gd name="connsiteX5" fmla="*/ 3076647 w 21695432"/>
              <a:gd name="connsiteY5" fmla="*/ 4325468 h 4325468"/>
              <a:gd name="connsiteX6" fmla="*/ 1902293 w 21695432"/>
              <a:gd name="connsiteY6" fmla="*/ 3526990 h 4325468"/>
              <a:gd name="connsiteX7" fmla="*/ 5 w 21695432"/>
              <a:gd name="connsiteY7" fmla="*/ 3526990 h 4325468"/>
              <a:gd name="connsiteX8" fmla="*/ 3 w 21695432"/>
              <a:gd name="connsiteY8" fmla="*/ 0 h 4325468"/>
              <a:gd name="connsiteX0" fmla="*/ 0 w 21725855"/>
              <a:gd name="connsiteY0" fmla="*/ 10139197 h 10229976"/>
              <a:gd name="connsiteX1" fmla="*/ 21725167 w 21725855"/>
              <a:gd name="connsiteY1" fmla="*/ 3 h 10229976"/>
              <a:gd name="connsiteX2" fmla="*/ 21725167 w 21725855"/>
              <a:gd name="connsiteY2" fmla="*/ 3144285 h 10229976"/>
              <a:gd name="connsiteX3" fmla="*/ 20930876 w 21725855"/>
              <a:gd name="connsiteY3" fmla="*/ 3529270 h 10229976"/>
              <a:gd name="connsiteX4" fmla="*/ 4250839 w 21725855"/>
              <a:gd name="connsiteY4" fmla="*/ 3505102 h 10229976"/>
              <a:gd name="connsiteX5" fmla="*/ 3107637 w 21725855"/>
              <a:gd name="connsiteY5" fmla="*/ 4303580 h 10229976"/>
              <a:gd name="connsiteX6" fmla="*/ 1933283 w 21725855"/>
              <a:gd name="connsiteY6" fmla="*/ 3505102 h 10229976"/>
              <a:gd name="connsiteX7" fmla="*/ 30995 w 21725855"/>
              <a:gd name="connsiteY7" fmla="*/ 3505102 h 10229976"/>
              <a:gd name="connsiteX8" fmla="*/ 0 w 21725855"/>
              <a:gd name="connsiteY8" fmla="*/ 10139197 h 10229976"/>
              <a:gd name="connsiteX0" fmla="*/ 0 w 21725203"/>
              <a:gd name="connsiteY0" fmla="*/ 6995113 h 7085892"/>
              <a:gd name="connsiteX1" fmla="*/ 21694175 w 21725203"/>
              <a:gd name="connsiteY1" fmla="*/ 6952895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888786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25203"/>
              <a:gd name="connsiteY0" fmla="*/ 6995113 h 7085892"/>
              <a:gd name="connsiteX1" fmla="*/ 21694175 w 21725203"/>
              <a:gd name="connsiteY1" fmla="*/ 6920841 h 7085892"/>
              <a:gd name="connsiteX2" fmla="*/ 21725167 w 21725203"/>
              <a:gd name="connsiteY2" fmla="*/ 201 h 7085892"/>
              <a:gd name="connsiteX3" fmla="*/ 20930876 w 21725203"/>
              <a:gd name="connsiteY3" fmla="*/ 385186 h 7085892"/>
              <a:gd name="connsiteX4" fmla="*/ 4250839 w 21725203"/>
              <a:gd name="connsiteY4" fmla="*/ 361018 h 7085892"/>
              <a:gd name="connsiteX5" fmla="*/ 3107637 w 21725203"/>
              <a:gd name="connsiteY5" fmla="*/ 1159496 h 7085892"/>
              <a:gd name="connsiteX6" fmla="*/ 1933283 w 21725203"/>
              <a:gd name="connsiteY6" fmla="*/ 361018 h 7085892"/>
              <a:gd name="connsiteX7" fmla="*/ 30995 w 21725203"/>
              <a:gd name="connsiteY7" fmla="*/ 361018 h 7085892"/>
              <a:gd name="connsiteX8" fmla="*/ 0 w 21725203"/>
              <a:gd name="connsiteY8" fmla="*/ 6995113 h 7085892"/>
              <a:gd name="connsiteX0" fmla="*/ 0 w 21756164"/>
              <a:gd name="connsiteY0" fmla="*/ 6995113 h 7085892"/>
              <a:gd name="connsiteX1" fmla="*/ 21756159 w 21756164"/>
              <a:gd name="connsiteY1" fmla="*/ 6952895 h 7085892"/>
              <a:gd name="connsiteX2" fmla="*/ 21725167 w 21756164"/>
              <a:gd name="connsiteY2" fmla="*/ 201 h 7085892"/>
              <a:gd name="connsiteX3" fmla="*/ 20930876 w 21756164"/>
              <a:gd name="connsiteY3" fmla="*/ 385186 h 7085892"/>
              <a:gd name="connsiteX4" fmla="*/ 4250839 w 21756164"/>
              <a:gd name="connsiteY4" fmla="*/ 361018 h 7085892"/>
              <a:gd name="connsiteX5" fmla="*/ 3107637 w 21756164"/>
              <a:gd name="connsiteY5" fmla="*/ 1159496 h 7085892"/>
              <a:gd name="connsiteX6" fmla="*/ 1933283 w 21756164"/>
              <a:gd name="connsiteY6" fmla="*/ 361018 h 7085892"/>
              <a:gd name="connsiteX7" fmla="*/ 30995 w 21756164"/>
              <a:gd name="connsiteY7" fmla="*/ 361018 h 7085892"/>
              <a:gd name="connsiteX8" fmla="*/ 0 w 21756164"/>
              <a:gd name="connsiteY8" fmla="*/ 6995113 h 7085892"/>
              <a:gd name="connsiteX0" fmla="*/ 0 w 21756164"/>
              <a:gd name="connsiteY0" fmla="*/ 6995113 h 7086228"/>
              <a:gd name="connsiteX1" fmla="*/ 21756159 w 21756164"/>
              <a:gd name="connsiteY1" fmla="*/ 6952895 h 7086228"/>
              <a:gd name="connsiteX2" fmla="*/ 21725167 w 21756164"/>
              <a:gd name="connsiteY2" fmla="*/ 201 h 7086228"/>
              <a:gd name="connsiteX3" fmla="*/ 20930876 w 21756164"/>
              <a:gd name="connsiteY3" fmla="*/ 385186 h 7086228"/>
              <a:gd name="connsiteX4" fmla="*/ 4250839 w 21756164"/>
              <a:gd name="connsiteY4" fmla="*/ 361018 h 7086228"/>
              <a:gd name="connsiteX5" fmla="*/ 3107637 w 21756164"/>
              <a:gd name="connsiteY5" fmla="*/ 1159496 h 7086228"/>
              <a:gd name="connsiteX6" fmla="*/ 1933283 w 21756164"/>
              <a:gd name="connsiteY6" fmla="*/ 361018 h 7086228"/>
              <a:gd name="connsiteX7" fmla="*/ 2 w 21756164"/>
              <a:gd name="connsiteY7" fmla="*/ 393072 h 7086228"/>
              <a:gd name="connsiteX8" fmla="*/ 0 w 21756164"/>
              <a:gd name="connsiteY8" fmla="*/ 6995113 h 7086228"/>
              <a:gd name="connsiteX0" fmla="*/ 0 w 21756164"/>
              <a:gd name="connsiteY0" fmla="*/ 6995113 h 7086157"/>
              <a:gd name="connsiteX1" fmla="*/ 21756159 w 21756164"/>
              <a:gd name="connsiteY1" fmla="*/ 6952895 h 7086157"/>
              <a:gd name="connsiteX2" fmla="*/ 21725167 w 21756164"/>
              <a:gd name="connsiteY2" fmla="*/ 201 h 7086157"/>
              <a:gd name="connsiteX3" fmla="*/ 20930876 w 21756164"/>
              <a:gd name="connsiteY3" fmla="*/ 385186 h 7086157"/>
              <a:gd name="connsiteX4" fmla="*/ 4250839 w 21756164"/>
              <a:gd name="connsiteY4" fmla="*/ 361018 h 7086157"/>
              <a:gd name="connsiteX5" fmla="*/ 3107637 w 21756164"/>
              <a:gd name="connsiteY5" fmla="*/ 1159496 h 7086157"/>
              <a:gd name="connsiteX6" fmla="*/ 1933283 w 21756164"/>
              <a:gd name="connsiteY6" fmla="*/ 361018 h 7086157"/>
              <a:gd name="connsiteX7" fmla="*/ 26140 w 21756164"/>
              <a:gd name="connsiteY7" fmla="*/ 386312 h 7086157"/>
              <a:gd name="connsiteX8" fmla="*/ 0 w 21756164"/>
              <a:gd name="connsiteY8" fmla="*/ 6995113 h 7086157"/>
              <a:gd name="connsiteX0" fmla="*/ 0 w 21756164"/>
              <a:gd name="connsiteY0" fmla="*/ 6995113 h 7085875"/>
              <a:gd name="connsiteX1" fmla="*/ 21756159 w 21756164"/>
              <a:gd name="connsiteY1" fmla="*/ 6952895 h 7085875"/>
              <a:gd name="connsiteX2" fmla="*/ 21725167 w 21756164"/>
              <a:gd name="connsiteY2" fmla="*/ 201 h 7085875"/>
              <a:gd name="connsiteX3" fmla="*/ 20930876 w 21756164"/>
              <a:gd name="connsiteY3" fmla="*/ 385186 h 7085875"/>
              <a:gd name="connsiteX4" fmla="*/ 4250839 w 21756164"/>
              <a:gd name="connsiteY4" fmla="*/ 361018 h 7085875"/>
              <a:gd name="connsiteX5" fmla="*/ 3107637 w 21756164"/>
              <a:gd name="connsiteY5" fmla="*/ 1159496 h 7085875"/>
              <a:gd name="connsiteX6" fmla="*/ 1933283 w 21756164"/>
              <a:gd name="connsiteY6" fmla="*/ 361018 h 7085875"/>
              <a:gd name="connsiteX7" fmla="*/ 26140 w 21756164"/>
              <a:gd name="connsiteY7" fmla="*/ 359281 h 7085875"/>
              <a:gd name="connsiteX8" fmla="*/ 0 w 21756164"/>
              <a:gd name="connsiteY8" fmla="*/ 6995113 h 7085875"/>
              <a:gd name="connsiteX0" fmla="*/ 472961 w 21730024"/>
              <a:gd name="connsiteY0" fmla="*/ 6272426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2961 w 21730024"/>
              <a:gd name="connsiteY8" fmla="*/ 6272426 h 6953376"/>
              <a:gd name="connsiteX0" fmla="*/ 479 w 21730024"/>
              <a:gd name="connsiteY0" fmla="*/ 6946935 h 7038202"/>
              <a:gd name="connsiteX1" fmla="*/ 21730019 w 21730024"/>
              <a:gd name="connsiteY1" fmla="*/ 6952895 h 7038202"/>
              <a:gd name="connsiteX2" fmla="*/ 21699027 w 21730024"/>
              <a:gd name="connsiteY2" fmla="*/ 201 h 7038202"/>
              <a:gd name="connsiteX3" fmla="*/ 20904736 w 21730024"/>
              <a:gd name="connsiteY3" fmla="*/ 385186 h 7038202"/>
              <a:gd name="connsiteX4" fmla="*/ 4224699 w 21730024"/>
              <a:gd name="connsiteY4" fmla="*/ 361018 h 7038202"/>
              <a:gd name="connsiteX5" fmla="*/ 3081497 w 21730024"/>
              <a:gd name="connsiteY5" fmla="*/ 1159496 h 7038202"/>
              <a:gd name="connsiteX6" fmla="*/ 1907143 w 21730024"/>
              <a:gd name="connsiteY6" fmla="*/ 361018 h 7038202"/>
              <a:gd name="connsiteX7" fmla="*/ 0 w 21730024"/>
              <a:gd name="connsiteY7" fmla="*/ 359281 h 7038202"/>
              <a:gd name="connsiteX8" fmla="*/ 479 w 21730024"/>
              <a:gd name="connsiteY8" fmla="*/ 6946935 h 7038202"/>
              <a:gd name="connsiteX0" fmla="*/ 85846 w 21815391"/>
              <a:gd name="connsiteY0" fmla="*/ 6946935 h 6953376"/>
              <a:gd name="connsiteX1" fmla="*/ 21815386 w 21815391"/>
              <a:gd name="connsiteY1" fmla="*/ 6952895 h 6953376"/>
              <a:gd name="connsiteX2" fmla="*/ 21784394 w 21815391"/>
              <a:gd name="connsiteY2" fmla="*/ 201 h 6953376"/>
              <a:gd name="connsiteX3" fmla="*/ 20990103 w 21815391"/>
              <a:gd name="connsiteY3" fmla="*/ 385186 h 6953376"/>
              <a:gd name="connsiteX4" fmla="*/ 4310066 w 21815391"/>
              <a:gd name="connsiteY4" fmla="*/ 361018 h 6953376"/>
              <a:gd name="connsiteX5" fmla="*/ 3166864 w 21815391"/>
              <a:gd name="connsiteY5" fmla="*/ 1159496 h 6953376"/>
              <a:gd name="connsiteX6" fmla="*/ 1992510 w 21815391"/>
              <a:gd name="connsiteY6" fmla="*/ 361018 h 6953376"/>
              <a:gd name="connsiteX7" fmla="*/ 85367 w 21815391"/>
              <a:gd name="connsiteY7" fmla="*/ 359281 h 6953376"/>
              <a:gd name="connsiteX8" fmla="*/ 85846 w 21815391"/>
              <a:gd name="connsiteY8" fmla="*/ 6946935 h 6953376"/>
              <a:gd name="connsiteX0" fmla="*/ 479 w 21730024"/>
              <a:gd name="connsiteY0" fmla="*/ 6946935 h 6953376"/>
              <a:gd name="connsiteX1" fmla="*/ 21730019 w 21730024"/>
              <a:gd name="connsiteY1" fmla="*/ 6952895 h 6953376"/>
              <a:gd name="connsiteX2" fmla="*/ 21699027 w 21730024"/>
              <a:gd name="connsiteY2" fmla="*/ 201 h 6953376"/>
              <a:gd name="connsiteX3" fmla="*/ 20904736 w 21730024"/>
              <a:gd name="connsiteY3" fmla="*/ 385186 h 6953376"/>
              <a:gd name="connsiteX4" fmla="*/ 4224699 w 21730024"/>
              <a:gd name="connsiteY4" fmla="*/ 361018 h 6953376"/>
              <a:gd name="connsiteX5" fmla="*/ 3081497 w 21730024"/>
              <a:gd name="connsiteY5" fmla="*/ 1159496 h 6953376"/>
              <a:gd name="connsiteX6" fmla="*/ 1907143 w 21730024"/>
              <a:gd name="connsiteY6" fmla="*/ 361018 h 6953376"/>
              <a:gd name="connsiteX7" fmla="*/ 0 w 21730024"/>
              <a:gd name="connsiteY7" fmla="*/ 359281 h 6953376"/>
              <a:gd name="connsiteX8" fmla="*/ 479 w 21730024"/>
              <a:gd name="connsiteY8" fmla="*/ 6946935 h 6953376"/>
              <a:gd name="connsiteX0" fmla="*/ 479 w 21699030"/>
              <a:gd name="connsiteY0" fmla="*/ 6946937 h 6946937"/>
              <a:gd name="connsiteX1" fmla="*/ 21344051 w 21699030"/>
              <a:gd name="connsiteY1" fmla="*/ 6787711 h 6946937"/>
              <a:gd name="connsiteX2" fmla="*/ 21699027 w 21699030"/>
              <a:gd name="connsiteY2" fmla="*/ 203 h 6946937"/>
              <a:gd name="connsiteX3" fmla="*/ 20904736 w 21699030"/>
              <a:gd name="connsiteY3" fmla="*/ 385188 h 6946937"/>
              <a:gd name="connsiteX4" fmla="*/ 4224699 w 21699030"/>
              <a:gd name="connsiteY4" fmla="*/ 361020 h 6946937"/>
              <a:gd name="connsiteX5" fmla="*/ 3081497 w 21699030"/>
              <a:gd name="connsiteY5" fmla="*/ 1159498 h 6946937"/>
              <a:gd name="connsiteX6" fmla="*/ 1907143 w 21699030"/>
              <a:gd name="connsiteY6" fmla="*/ 361020 h 6946937"/>
              <a:gd name="connsiteX7" fmla="*/ 0 w 21699030"/>
              <a:gd name="connsiteY7" fmla="*/ 359283 h 6946937"/>
              <a:gd name="connsiteX8" fmla="*/ 479 w 21699030"/>
              <a:gd name="connsiteY8" fmla="*/ 6946937 h 6946937"/>
              <a:gd name="connsiteX0" fmla="*/ 479 w 21703452"/>
              <a:gd name="connsiteY0" fmla="*/ 6946935 h 6946935"/>
              <a:gd name="connsiteX1" fmla="*/ 21703403 w 21703452"/>
              <a:gd name="connsiteY1" fmla="*/ 6946012 h 6946935"/>
              <a:gd name="connsiteX2" fmla="*/ 21699027 w 21703452"/>
              <a:gd name="connsiteY2" fmla="*/ 201 h 6946935"/>
              <a:gd name="connsiteX3" fmla="*/ 20904736 w 21703452"/>
              <a:gd name="connsiteY3" fmla="*/ 385186 h 6946935"/>
              <a:gd name="connsiteX4" fmla="*/ 4224699 w 21703452"/>
              <a:gd name="connsiteY4" fmla="*/ 361018 h 6946935"/>
              <a:gd name="connsiteX5" fmla="*/ 3081497 w 21703452"/>
              <a:gd name="connsiteY5" fmla="*/ 1159496 h 6946935"/>
              <a:gd name="connsiteX6" fmla="*/ 1907143 w 21703452"/>
              <a:gd name="connsiteY6" fmla="*/ 361018 h 6946935"/>
              <a:gd name="connsiteX7" fmla="*/ 0 w 21703452"/>
              <a:gd name="connsiteY7" fmla="*/ 359281 h 6946935"/>
              <a:gd name="connsiteX8" fmla="*/ 479 w 21703452"/>
              <a:gd name="connsiteY8" fmla="*/ 6946935 h 6946935"/>
              <a:gd name="connsiteX0" fmla="*/ 479 w 21869774"/>
              <a:gd name="connsiteY0" fmla="*/ 6946945 h 6946945"/>
              <a:gd name="connsiteX1" fmla="*/ 21869772 w 21869774"/>
              <a:gd name="connsiteY1" fmla="*/ 6505527 h 6946945"/>
              <a:gd name="connsiteX2" fmla="*/ 21699027 w 21869774"/>
              <a:gd name="connsiteY2" fmla="*/ 211 h 6946945"/>
              <a:gd name="connsiteX3" fmla="*/ 20904736 w 21869774"/>
              <a:gd name="connsiteY3" fmla="*/ 385196 h 6946945"/>
              <a:gd name="connsiteX4" fmla="*/ 4224699 w 21869774"/>
              <a:gd name="connsiteY4" fmla="*/ 361028 h 6946945"/>
              <a:gd name="connsiteX5" fmla="*/ 3081497 w 21869774"/>
              <a:gd name="connsiteY5" fmla="*/ 1159506 h 6946945"/>
              <a:gd name="connsiteX6" fmla="*/ 1907143 w 21869774"/>
              <a:gd name="connsiteY6" fmla="*/ 361028 h 6946945"/>
              <a:gd name="connsiteX7" fmla="*/ 0 w 21869774"/>
              <a:gd name="connsiteY7" fmla="*/ 359291 h 6946945"/>
              <a:gd name="connsiteX8" fmla="*/ 479 w 21869774"/>
              <a:gd name="connsiteY8" fmla="*/ 6946945 h 6946945"/>
              <a:gd name="connsiteX0" fmla="*/ 479 w 21703454"/>
              <a:gd name="connsiteY0" fmla="*/ 6946935 h 6953376"/>
              <a:gd name="connsiteX1" fmla="*/ 21703405 w 21703454"/>
              <a:gd name="connsiteY1" fmla="*/ 6952895 h 6953376"/>
              <a:gd name="connsiteX2" fmla="*/ 21699027 w 21703454"/>
              <a:gd name="connsiteY2" fmla="*/ 201 h 6953376"/>
              <a:gd name="connsiteX3" fmla="*/ 20904736 w 21703454"/>
              <a:gd name="connsiteY3" fmla="*/ 385186 h 6953376"/>
              <a:gd name="connsiteX4" fmla="*/ 4224699 w 21703454"/>
              <a:gd name="connsiteY4" fmla="*/ 361018 h 6953376"/>
              <a:gd name="connsiteX5" fmla="*/ 3081497 w 21703454"/>
              <a:gd name="connsiteY5" fmla="*/ 1159496 h 6953376"/>
              <a:gd name="connsiteX6" fmla="*/ 1907143 w 21703454"/>
              <a:gd name="connsiteY6" fmla="*/ 361018 h 6953376"/>
              <a:gd name="connsiteX7" fmla="*/ 0 w 21703454"/>
              <a:gd name="connsiteY7" fmla="*/ 359281 h 6953376"/>
              <a:gd name="connsiteX8" fmla="*/ 479 w 21703454"/>
              <a:gd name="connsiteY8" fmla="*/ 6946935 h 6953376"/>
              <a:gd name="connsiteX0" fmla="*/ 479 w 21703404"/>
              <a:gd name="connsiteY0" fmla="*/ 6947131 h 6953091"/>
              <a:gd name="connsiteX1" fmla="*/ 21703405 w 21703404"/>
              <a:gd name="connsiteY1" fmla="*/ 6953091 h 6953091"/>
              <a:gd name="connsiteX2" fmla="*/ 21699027 w 21703404"/>
              <a:gd name="connsiteY2" fmla="*/ 397 h 6953091"/>
              <a:gd name="connsiteX3" fmla="*/ 20904736 w 21703404"/>
              <a:gd name="connsiteY3" fmla="*/ 385382 h 6953091"/>
              <a:gd name="connsiteX4" fmla="*/ 4224699 w 21703404"/>
              <a:gd name="connsiteY4" fmla="*/ 361214 h 6953091"/>
              <a:gd name="connsiteX5" fmla="*/ 3081497 w 21703404"/>
              <a:gd name="connsiteY5" fmla="*/ 1159692 h 6953091"/>
              <a:gd name="connsiteX6" fmla="*/ 1907143 w 21703404"/>
              <a:gd name="connsiteY6" fmla="*/ 361214 h 6953091"/>
              <a:gd name="connsiteX7" fmla="*/ 0 w 21703404"/>
              <a:gd name="connsiteY7" fmla="*/ 359477 h 6953091"/>
              <a:gd name="connsiteX8" fmla="*/ 479 w 21703404"/>
              <a:gd name="connsiteY8" fmla="*/ 6947131 h 6953091"/>
              <a:gd name="connsiteX0" fmla="*/ 479 w 21703404"/>
              <a:gd name="connsiteY0" fmla="*/ 6946733 h 6952693"/>
              <a:gd name="connsiteX1" fmla="*/ 21703405 w 21703404"/>
              <a:gd name="connsiteY1" fmla="*/ 6952693 h 6952693"/>
              <a:gd name="connsiteX2" fmla="*/ 21699027 w 21703404"/>
              <a:gd name="connsiteY2" fmla="*/ -1 h 6952693"/>
              <a:gd name="connsiteX3" fmla="*/ 20904736 w 21703404"/>
              <a:gd name="connsiteY3" fmla="*/ 384984 h 6952693"/>
              <a:gd name="connsiteX4" fmla="*/ 4224699 w 21703404"/>
              <a:gd name="connsiteY4" fmla="*/ 360816 h 6952693"/>
              <a:gd name="connsiteX5" fmla="*/ 3081497 w 21703404"/>
              <a:gd name="connsiteY5" fmla="*/ 1159294 h 6952693"/>
              <a:gd name="connsiteX6" fmla="*/ 1907143 w 21703404"/>
              <a:gd name="connsiteY6" fmla="*/ 360816 h 6952693"/>
              <a:gd name="connsiteX7" fmla="*/ 0 w 21703404"/>
              <a:gd name="connsiteY7" fmla="*/ 359079 h 6952693"/>
              <a:gd name="connsiteX8" fmla="*/ 479 w 21703404"/>
              <a:gd name="connsiteY8" fmla="*/ 6946733 h 6952693"/>
              <a:gd name="connsiteX0" fmla="*/ 479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479 w 21703404"/>
              <a:gd name="connsiteY8" fmla="*/ 11587960 h 11587960"/>
              <a:gd name="connsiteX0" fmla="*/ 802867 w 21703404"/>
              <a:gd name="connsiteY0" fmla="*/ 10604388 h 10604388"/>
              <a:gd name="connsiteX1" fmla="*/ 21703405 w 21703404"/>
              <a:gd name="connsiteY1" fmla="*/ 6952693 h 10604388"/>
              <a:gd name="connsiteX2" fmla="*/ 21699027 w 21703404"/>
              <a:gd name="connsiteY2" fmla="*/ -1 h 10604388"/>
              <a:gd name="connsiteX3" fmla="*/ 20904736 w 21703404"/>
              <a:gd name="connsiteY3" fmla="*/ 384984 h 10604388"/>
              <a:gd name="connsiteX4" fmla="*/ 4224699 w 21703404"/>
              <a:gd name="connsiteY4" fmla="*/ 360816 h 10604388"/>
              <a:gd name="connsiteX5" fmla="*/ 3081497 w 21703404"/>
              <a:gd name="connsiteY5" fmla="*/ 1159294 h 10604388"/>
              <a:gd name="connsiteX6" fmla="*/ 1907143 w 21703404"/>
              <a:gd name="connsiteY6" fmla="*/ 360816 h 10604388"/>
              <a:gd name="connsiteX7" fmla="*/ 0 w 21703404"/>
              <a:gd name="connsiteY7" fmla="*/ 359079 h 10604388"/>
              <a:gd name="connsiteX8" fmla="*/ 802867 w 21703404"/>
              <a:gd name="connsiteY8" fmla="*/ 10604388 h 10604388"/>
              <a:gd name="connsiteX0" fmla="*/ 30197 w 21703404"/>
              <a:gd name="connsiteY0" fmla="*/ 11587960 h 11587960"/>
              <a:gd name="connsiteX1" fmla="*/ 21703405 w 21703404"/>
              <a:gd name="connsiteY1" fmla="*/ 6952693 h 11587960"/>
              <a:gd name="connsiteX2" fmla="*/ 21699027 w 21703404"/>
              <a:gd name="connsiteY2" fmla="*/ -1 h 11587960"/>
              <a:gd name="connsiteX3" fmla="*/ 20904736 w 21703404"/>
              <a:gd name="connsiteY3" fmla="*/ 384984 h 11587960"/>
              <a:gd name="connsiteX4" fmla="*/ 4224699 w 21703404"/>
              <a:gd name="connsiteY4" fmla="*/ 360816 h 11587960"/>
              <a:gd name="connsiteX5" fmla="*/ 3081497 w 21703404"/>
              <a:gd name="connsiteY5" fmla="*/ 1159294 h 11587960"/>
              <a:gd name="connsiteX6" fmla="*/ 1907143 w 21703404"/>
              <a:gd name="connsiteY6" fmla="*/ 360816 h 11587960"/>
              <a:gd name="connsiteX7" fmla="*/ 0 w 21703404"/>
              <a:gd name="connsiteY7" fmla="*/ 359079 h 11587960"/>
              <a:gd name="connsiteX8" fmla="*/ 30197 w 21703404"/>
              <a:gd name="connsiteY8" fmla="*/ 11587960 h 11587960"/>
              <a:gd name="connsiteX0" fmla="*/ 13248 w 21703404"/>
              <a:gd name="connsiteY0" fmla="*/ 11547057 h 11547057"/>
              <a:gd name="connsiteX1" fmla="*/ 21703405 w 21703404"/>
              <a:gd name="connsiteY1" fmla="*/ 6952693 h 11547057"/>
              <a:gd name="connsiteX2" fmla="*/ 21699027 w 21703404"/>
              <a:gd name="connsiteY2" fmla="*/ -1 h 11547057"/>
              <a:gd name="connsiteX3" fmla="*/ 20904736 w 21703404"/>
              <a:gd name="connsiteY3" fmla="*/ 384984 h 11547057"/>
              <a:gd name="connsiteX4" fmla="*/ 4224699 w 21703404"/>
              <a:gd name="connsiteY4" fmla="*/ 360816 h 11547057"/>
              <a:gd name="connsiteX5" fmla="*/ 3081497 w 21703404"/>
              <a:gd name="connsiteY5" fmla="*/ 1159294 h 11547057"/>
              <a:gd name="connsiteX6" fmla="*/ 1907143 w 21703404"/>
              <a:gd name="connsiteY6" fmla="*/ 360816 h 11547057"/>
              <a:gd name="connsiteX7" fmla="*/ 0 w 21703404"/>
              <a:gd name="connsiteY7" fmla="*/ 359079 h 11547057"/>
              <a:gd name="connsiteX8" fmla="*/ 13248 w 21703404"/>
              <a:gd name="connsiteY8" fmla="*/ 11547057 h 11547057"/>
              <a:gd name="connsiteX0" fmla="*/ 18899 w 21703404"/>
              <a:gd name="connsiteY0" fmla="*/ 11500312 h 11500312"/>
              <a:gd name="connsiteX1" fmla="*/ 21703405 w 21703404"/>
              <a:gd name="connsiteY1" fmla="*/ 6952693 h 11500312"/>
              <a:gd name="connsiteX2" fmla="*/ 21699027 w 21703404"/>
              <a:gd name="connsiteY2" fmla="*/ -1 h 11500312"/>
              <a:gd name="connsiteX3" fmla="*/ 20904736 w 21703404"/>
              <a:gd name="connsiteY3" fmla="*/ 384984 h 11500312"/>
              <a:gd name="connsiteX4" fmla="*/ 4224699 w 21703404"/>
              <a:gd name="connsiteY4" fmla="*/ 360816 h 11500312"/>
              <a:gd name="connsiteX5" fmla="*/ 3081497 w 21703404"/>
              <a:gd name="connsiteY5" fmla="*/ 1159294 h 11500312"/>
              <a:gd name="connsiteX6" fmla="*/ 1907143 w 21703404"/>
              <a:gd name="connsiteY6" fmla="*/ 360816 h 11500312"/>
              <a:gd name="connsiteX7" fmla="*/ 0 w 21703404"/>
              <a:gd name="connsiteY7" fmla="*/ 359079 h 11500312"/>
              <a:gd name="connsiteX8" fmla="*/ 18899 w 21703404"/>
              <a:gd name="connsiteY8" fmla="*/ 11500312 h 11500312"/>
              <a:gd name="connsiteX0" fmla="*/ 453915 w 21703404"/>
              <a:gd name="connsiteY0" fmla="*/ 10910154 h 10910154"/>
              <a:gd name="connsiteX1" fmla="*/ 21703405 w 21703404"/>
              <a:gd name="connsiteY1" fmla="*/ 6952693 h 10910154"/>
              <a:gd name="connsiteX2" fmla="*/ 21699027 w 21703404"/>
              <a:gd name="connsiteY2" fmla="*/ -1 h 10910154"/>
              <a:gd name="connsiteX3" fmla="*/ 20904736 w 21703404"/>
              <a:gd name="connsiteY3" fmla="*/ 384984 h 10910154"/>
              <a:gd name="connsiteX4" fmla="*/ 4224699 w 21703404"/>
              <a:gd name="connsiteY4" fmla="*/ 360816 h 10910154"/>
              <a:gd name="connsiteX5" fmla="*/ 3081497 w 21703404"/>
              <a:gd name="connsiteY5" fmla="*/ 1159294 h 10910154"/>
              <a:gd name="connsiteX6" fmla="*/ 1907143 w 21703404"/>
              <a:gd name="connsiteY6" fmla="*/ 360816 h 10910154"/>
              <a:gd name="connsiteX7" fmla="*/ 0 w 21703404"/>
              <a:gd name="connsiteY7" fmla="*/ 359079 h 10910154"/>
              <a:gd name="connsiteX8" fmla="*/ 453915 w 21703404"/>
              <a:gd name="connsiteY8" fmla="*/ 10910154 h 10910154"/>
              <a:gd name="connsiteX0" fmla="*/ 7602 w 21703404"/>
              <a:gd name="connsiteY0" fmla="*/ 11529527 h 11529527"/>
              <a:gd name="connsiteX1" fmla="*/ 21703405 w 21703404"/>
              <a:gd name="connsiteY1" fmla="*/ 6952693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857124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3404"/>
              <a:gd name="connsiteY0" fmla="*/ 11529527 h 11529527"/>
              <a:gd name="connsiteX1" fmla="*/ 21703404 w 21703404"/>
              <a:gd name="connsiteY1" fmla="*/ 11422707 h 11529527"/>
              <a:gd name="connsiteX2" fmla="*/ 21699027 w 21703404"/>
              <a:gd name="connsiteY2" fmla="*/ -1 h 11529527"/>
              <a:gd name="connsiteX3" fmla="*/ 20904736 w 21703404"/>
              <a:gd name="connsiteY3" fmla="*/ 384984 h 11529527"/>
              <a:gd name="connsiteX4" fmla="*/ 4224699 w 21703404"/>
              <a:gd name="connsiteY4" fmla="*/ 360816 h 11529527"/>
              <a:gd name="connsiteX5" fmla="*/ 3081497 w 21703404"/>
              <a:gd name="connsiteY5" fmla="*/ 1159294 h 11529527"/>
              <a:gd name="connsiteX6" fmla="*/ 1907143 w 21703404"/>
              <a:gd name="connsiteY6" fmla="*/ 360816 h 11529527"/>
              <a:gd name="connsiteX7" fmla="*/ 0 w 21703404"/>
              <a:gd name="connsiteY7" fmla="*/ 359079 h 11529527"/>
              <a:gd name="connsiteX8" fmla="*/ 7602 w 21703404"/>
              <a:gd name="connsiteY8" fmla="*/ 11529527 h 11529527"/>
              <a:gd name="connsiteX0" fmla="*/ 7602 w 21701862"/>
              <a:gd name="connsiteY0" fmla="*/ 11529527 h 11529527"/>
              <a:gd name="connsiteX1" fmla="*/ 21697755 w 21701862"/>
              <a:gd name="connsiteY1" fmla="*/ 11522040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 name="connsiteX0" fmla="*/ 7602 w 21701862"/>
              <a:gd name="connsiteY0" fmla="*/ 11529527 h 11529527"/>
              <a:gd name="connsiteX1" fmla="*/ 21697755 w 21701862"/>
              <a:gd name="connsiteY1" fmla="*/ 11516198 h 11529527"/>
              <a:gd name="connsiteX2" fmla="*/ 21699027 w 21701862"/>
              <a:gd name="connsiteY2" fmla="*/ -1 h 11529527"/>
              <a:gd name="connsiteX3" fmla="*/ 20904736 w 21701862"/>
              <a:gd name="connsiteY3" fmla="*/ 384984 h 11529527"/>
              <a:gd name="connsiteX4" fmla="*/ 4224699 w 21701862"/>
              <a:gd name="connsiteY4" fmla="*/ 360816 h 11529527"/>
              <a:gd name="connsiteX5" fmla="*/ 3081497 w 21701862"/>
              <a:gd name="connsiteY5" fmla="*/ 1159294 h 11529527"/>
              <a:gd name="connsiteX6" fmla="*/ 1907143 w 21701862"/>
              <a:gd name="connsiteY6" fmla="*/ 360816 h 11529527"/>
              <a:gd name="connsiteX7" fmla="*/ 0 w 21701862"/>
              <a:gd name="connsiteY7" fmla="*/ 359079 h 11529527"/>
              <a:gd name="connsiteX8" fmla="*/ 7602 w 21701862"/>
              <a:gd name="connsiteY8" fmla="*/ 11529527 h 1152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01862" h="11529527">
                <a:moveTo>
                  <a:pt x="7602" y="11529527"/>
                </a:moveTo>
                <a:lnTo>
                  <a:pt x="21697755" y="11516198"/>
                </a:lnTo>
                <a:cubicBezTo>
                  <a:pt x="21695566" y="8039851"/>
                  <a:pt x="21706934" y="899518"/>
                  <a:pt x="21699027" y="-1"/>
                </a:cubicBezTo>
                <a:cubicBezTo>
                  <a:pt x="21554928" y="424890"/>
                  <a:pt x="21164498" y="379041"/>
                  <a:pt x="20904736" y="384984"/>
                </a:cubicBezTo>
                <a:lnTo>
                  <a:pt x="4224699" y="360816"/>
                </a:lnTo>
                <a:cubicBezTo>
                  <a:pt x="3647485" y="393958"/>
                  <a:pt x="3273106" y="696472"/>
                  <a:pt x="3081497" y="1159294"/>
                </a:cubicBezTo>
                <a:cubicBezTo>
                  <a:pt x="2783143" y="455517"/>
                  <a:pt x="2185783" y="359938"/>
                  <a:pt x="1907143" y="360816"/>
                </a:cubicBezTo>
                <a:lnTo>
                  <a:pt x="0" y="359079"/>
                </a:lnTo>
                <a:cubicBezTo>
                  <a:pt x="222" y="-2800"/>
                  <a:pt x="7362" y="8235700"/>
                  <a:pt x="7602" y="11529527"/>
                </a:cubicBezTo>
                <a:close/>
              </a:path>
            </a:pathLst>
          </a:custGeom>
          <a:gradFill>
            <a:gsLst>
              <a:gs pos="0">
                <a:srgbClr val="005B7C"/>
              </a:gs>
              <a:gs pos="50000">
                <a:srgbClr val="0085B3"/>
              </a:gs>
              <a:gs pos="100000">
                <a:srgbClr val="00A0D6"/>
              </a:gs>
            </a:gsLst>
            <a:lin ang="18900000" scaled="1"/>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3059" tIns="42976" rIns="33059" bIns="42976" rtlCol="0" anchor="ctr"/>
          <a:lstStyle/>
          <a:p>
            <a:pPr algn="ctr"/>
            <a:endParaRPr lang="en-US" sz="1000">
              <a:solidFill>
                <a:prstClr val="white"/>
              </a:solidFill>
              <a:latin typeface="Arial"/>
              <a:cs typeface="Arial"/>
            </a:endParaRPr>
          </a:p>
        </p:txBody>
      </p:sp>
      <p:pic>
        <p:nvPicPr>
          <p:cNvPr id="21" name="Picture 20" descr="capgemini_rgb.jpg"/>
          <p:cNvPicPr>
            <a:picLocks noChangeAspect="1"/>
          </p:cNvPicPr>
          <p:nvPr/>
        </p:nvPicPr>
        <p:blipFill>
          <a:blip r:embed="rId16" cstate="print"/>
          <a:stretch>
            <a:fillRect/>
          </a:stretch>
        </p:blipFill>
        <p:spPr>
          <a:xfrm>
            <a:off x="592410" y="844897"/>
            <a:ext cx="3027090" cy="925380"/>
          </a:xfrm>
          <a:prstGeom prst="rect">
            <a:avLst/>
          </a:prstGeom>
        </p:spPr>
      </p:pic>
      <p:graphicFrame>
        <p:nvGraphicFramePr>
          <p:cNvPr id="12" name="Object 11" hidden="1"/>
          <p:cNvGraphicFramePr>
            <a:graphicFrameLocks noChangeAspect="1"/>
          </p:cNvGraphicFramePr>
          <p:nvPr>
            <p:custDataLst>
              <p:tags r:id="rId7"/>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0259" name="think-cell Slide" r:id="rId17" imgW="360" imgH="360" progId="">
                  <p:embed/>
                </p:oleObj>
              </mc:Choice>
              <mc:Fallback>
                <p:oleObj name="think-cell Slide" r:id="rId17" imgW="360" imgH="360"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104" descr="C:\Users\UserSim\Desktop\Capgemini\moto.emf"/>
          <p:cNvPicPr>
            <a:picLocks noChangeAspect="1" noChangeArrowheads="1"/>
          </p:cNvPicPr>
          <p:nvPr>
            <p:custDataLst>
              <p:tags r:id="rId8"/>
            </p:custDataLst>
          </p:nvPr>
        </p:nvPicPr>
        <p:blipFill>
          <a:blip r:embed="rId19" cstate="email"/>
          <a:srcRect/>
          <a:stretch>
            <a:fillRect/>
          </a:stretch>
        </p:blipFill>
        <p:spPr bwMode="auto">
          <a:xfrm>
            <a:off x="5069198" y="1173628"/>
            <a:ext cx="3364886" cy="290298"/>
          </a:xfrm>
          <a:prstGeom prst="rect">
            <a:avLst/>
          </a:prstGeom>
          <a:noFill/>
        </p:spPr>
      </p:pic>
      <p:sp>
        <p:nvSpPr>
          <p:cNvPr id="13" name="Rectangle 12"/>
          <p:cNvSpPr/>
          <p:nvPr>
            <p:custDataLst>
              <p:tags r:id="rId9"/>
            </p:custDataLst>
          </p:nvPr>
        </p:nvSpPr>
        <p:spPr>
          <a:xfrm>
            <a:off x="5099002" y="6379671"/>
            <a:ext cx="4045000" cy="282207"/>
          </a:xfrm>
          <a:prstGeom prst="rect">
            <a:avLst/>
          </a:prstGeom>
        </p:spPr>
        <p:txBody>
          <a:bodyPr wrap="square" lIns="33059" tIns="33059" rIns="330588" bIns="33059" anchor="b" anchorCtr="0">
            <a:spAutoFit/>
          </a:bodyPr>
          <a:lstStyle/>
          <a:p>
            <a:pPr algn="r"/>
            <a:r>
              <a:rPr lang="en-US" sz="700">
                <a:solidFill>
                  <a:prstClr val="white"/>
                </a:solidFill>
                <a:latin typeface="Arial"/>
                <a:cs typeface="Arial"/>
              </a:rPr>
              <a:t>The information contained in this presentation is proprietary.</a:t>
            </a:r>
          </a:p>
          <a:p>
            <a:pPr algn="r"/>
            <a:r>
              <a:rPr lang="en-US" sz="700">
                <a:solidFill>
                  <a:prstClr val="white"/>
                </a:solidFill>
                <a:latin typeface="Arial"/>
                <a:cs typeface="Arial"/>
              </a:rPr>
              <a:t>© 2016 Capgemini. All rights reserved.</a:t>
            </a:r>
          </a:p>
        </p:txBody>
      </p:sp>
      <p:sp>
        <p:nvSpPr>
          <p:cNvPr id="15" name="Rectangle 14"/>
          <p:cNvSpPr/>
          <p:nvPr>
            <p:custDataLst>
              <p:tags r:id="rId10"/>
            </p:custDataLst>
          </p:nvPr>
        </p:nvSpPr>
        <p:spPr>
          <a:xfrm>
            <a:off x="6220878" y="5457935"/>
            <a:ext cx="2923122" cy="380480"/>
          </a:xfrm>
          <a:prstGeom prst="rect">
            <a:avLst/>
          </a:prstGeom>
        </p:spPr>
        <p:txBody>
          <a:bodyPr wrap="none" lIns="36000" tIns="36000" rIns="360000" bIns="36000" anchor="b" anchorCtr="0">
            <a:spAutoFit/>
          </a:bodyPr>
          <a:lstStyle/>
          <a:p>
            <a:pPr algn="r"/>
            <a:r>
              <a:rPr lang="en-US" sz="2000" b="1">
                <a:solidFill>
                  <a:prstClr val="white"/>
                </a:solidFill>
                <a:latin typeface="Arial" pitchFamily="34" charset="0"/>
                <a:cs typeface="Arial" pitchFamily="34" charset="0"/>
              </a:rPr>
              <a:t>www.capgemini.com</a:t>
            </a:r>
          </a:p>
        </p:txBody>
      </p:sp>
      <p:pic>
        <p:nvPicPr>
          <p:cNvPr id="16" name="Picture 3" descr="C:\Users\UserSim\Desktop\DS_icons\128x128 shadows\facebook.png">
            <a:hlinkClick r:id="rId20"/>
          </p:cNvPr>
          <p:cNvPicPr>
            <a:picLocks noChangeAspect="1" noChangeArrowheads="1"/>
          </p:cNvPicPr>
          <p:nvPr>
            <p:custDataLst>
              <p:tags r:id="rId11"/>
            </p:custDataLst>
          </p:nvPr>
        </p:nvPicPr>
        <p:blipFill>
          <a:blip r:embed="rId21" cstate="email"/>
          <a:srcRect/>
          <a:stretch>
            <a:fillRect/>
          </a:stretch>
        </p:blipFill>
        <p:spPr bwMode="auto">
          <a:xfrm>
            <a:off x="7328542" y="5932547"/>
            <a:ext cx="256821" cy="263770"/>
          </a:xfrm>
          <a:prstGeom prst="rect">
            <a:avLst/>
          </a:prstGeom>
          <a:noFill/>
        </p:spPr>
      </p:pic>
      <p:pic>
        <p:nvPicPr>
          <p:cNvPr id="17" name="Picture 4" descr="C:\Users\UserSim\Desktop\DS_icons\128x128 shadows\linkedin.png">
            <a:hlinkClick r:id="rId22"/>
          </p:cNvPr>
          <p:cNvPicPr>
            <a:picLocks noChangeAspect="1" noChangeArrowheads="1"/>
          </p:cNvPicPr>
          <p:nvPr>
            <p:custDataLst>
              <p:tags r:id="rId12"/>
            </p:custDataLst>
          </p:nvPr>
        </p:nvPicPr>
        <p:blipFill>
          <a:blip r:embed="rId23" cstate="email"/>
          <a:srcRect/>
          <a:stretch>
            <a:fillRect/>
          </a:stretch>
        </p:blipFill>
        <p:spPr bwMode="auto">
          <a:xfrm>
            <a:off x="7638153" y="5932547"/>
            <a:ext cx="259674" cy="266700"/>
          </a:xfrm>
          <a:prstGeom prst="rect">
            <a:avLst/>
          </a:prstGeom>
          <a:noFill/>
        </p:spPr>
      </p:pic>
      <p:pic>
        <p:nvPicPr>
          <p:cNvPr id="18" name="Picture 5" descr="C:\Users\UserSim\Desktop\DS_icons\128x128 shadows\twitter.png">
            <a:hlinkClick r:id="rId24"/>
          </p:cNvPr>
          <p:cNvPicPr>
            <a:picLocks noChangeAspect="1" noChangeArrowheads="1"/>
          </p:cNvPicPr>
          <p:nvPr>
            <p:custDataLst>
              <p:tags r:id="rId13"/>
            </p:custDataLst>
          </p:nvPr>
        </p:nvPicPr>
        <p:blipFill>
          <a:blip r:embed="rId25" cstate="email"/>
          <a:srcRect/>
          <a:stretch>
            <a:fillRect/>
          </a:stretch>
        </p:blipFill>
        <p:spPr bwMode="auto">
          <a:xfrm>
            <a:off x="8218819" y="5932547"/>
            <a:ext cx="259674" cy="266700"/>
          </a:xfrm>
          <a:prstGeom prst="rect">
            <a:avLst/>
          </a:prstGeom>
          <a:noFill/>
        </p:spPr>
      </p:pic>
      <p:pic>
        <p:nvPicPr>
          <p:cNvPr id="19" name="Picture 6" descr="C:\Users\UserSim\Desktop\DS_icons\128x128 shadows\youtube.png">
            <a:hlinkClick r:id="rId26"/>
          </p:cNvPr>
          <p:cNvPicPr>
            <a:picLocks noChangeAspect="1" noChangeArrowheads="1"/>
          </p:cNvPicPr>
          <p:nvPr>
            <p:custDataLst>
              <p:tags r:id="rId14"/>
            </p:custDataLst>
          </p:nvPr>
        </p:nvPicPr>
        <p:blipFill>
          <a:blip r:embed="rId27" cstate="email"/>
          <a:srcRect/>
          <a:stretch>
            <a:fillRect/>
          </a:stretch>
        </p:blipFill>
        <p:spPr bwMode="auto">
          <a:xfrm>
            <a:off x="8531283" y="5932547"/>
            <a:ext cx="259674" cy="266700"/>
          </a:xfrm>
          <a:prstGeom prst="rect">
            <a:avLst/>
          </a:prstGeom>
          <a:noFill/>
        </p:spPr>
      </p:pic>
      <p:pic>
        <p:nvPicPr>
          <p:cNvPr id="20" name="Image 22" descr="Picto_Slideshare.gif">
            <a:hlinkClick r:id="rId28"/>
          </p:cNvPr>
          <p:cNvPicPr preferRelativeResize="0">
            <a:picLocks/>
          </p:cNvPicPr>
          <p:nvPr>
            <p:custDataLst>
              <p:tags r:id="rId15"/>
            </p:custDataLst>
          </p:nvPr>
        </p:nvPicPr>
        <p:blipFill>
          <a:blip r:embed="rId29" cstate="email"/>
          <a:srcRect l="4793" t="6316" r="5718" b="7969"/>
          <a:stretch>
            <a:fillRect/>
          </a:stretch>
        </p:blipFill>
        <p:spPr>
          <a:xfrm>
            <a:off x="7950618" y="5932550"/>
            <a:ext cx="215411" cy="238125"/>
          </a:xfrm>
          <a:prstGeom prst="roundRect">
            <a:avLst/>
          </a:prstGeom>
          <a:effectLst>
            <a:outerShdw blurRad="38100" dist="25400" dir="5400000" sx="98000" sy="98000" algn="t" rotWithShape="0">
              <a:schemeClr val="tx2">
                <a:alpha val="51000"/>
              </a:schemeClr>
            </a:outerShdw>
          </a:effectLst>
        </p:spPr>
      </p:pic>
    </p:spTree>
    <p:extLst>
      <p:ext uri="{BB962C8B-B14F-4D97-AF65-F5344CB8AC3E}">
        <p14:creationId xmlns:p14="http://schemas.microsoft.com/office/powerpoint/2010/main" val="154292829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Lst>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ierarchical_clustering" TargetMode="External"/><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cikit-learn.org/stable/auto_examples/cluster/plot_mini_batch_kmeans.html"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ikit-learn.org/stable/auto_examples/cluster/plot_mini_batch_kmeans.html"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istill.pub/2016/misread-tsne/" TargetMode="Externa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vis-www.cs.umass.edu/lfw/" TargetMode="External"/><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hyperlink" Target="http://vis-www.cs.umass.edu/lfw/"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hyperlink" Target="http://scikit-learn.org/stable/modules/generated/sklearn.manifold.TSNE.html"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9.xml"/><Relationship Id="rId1" Type="http://schemas.openxmlformats.org/officeDocument/2006/relationships/tags" Target="../tags/tag46.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a:t>
            </a:r>
            <a:endParaRPr lang="en-US" dirty="0"/>
          </a:p>
        </p:txBody>
      </p:sp>
      <p:sp>
        <p:nvSpPr>
          <p:cNvPr id="3" name="TextBox 2"/>
          <p:cNvSpPr txBox="1"/>
          <p:nvPr/>
        </p:nvSpPr>
        <p:spPr>
          <a:xfrm>
            <a:off x="1173707" y="2625455"/>
            <a:ext cx="6906214" cy="2246769"/>
          </a:xfrm>
          <a:prstGeom prst="rect">
            <a:avLst/>
          </a:prstGeom>
          <a:noFill/>
        </p:spPr>
        <p:txBody>
          <a:bodyPr wrap="square" rtlCol="0">
            <a:spAutoFit/>
          </a:bodyPr>
          <a:lstStyle/>
          <a:p>
            <a:pPr marL="457200" lvl="0" indent="-457200">
              <a:buFont typeface="+mj-lt"/>
              <a:buAutoNum type="arabicPeriod"/>
            </a:pPr>
            <a:r>
              <a:rPr lang="en-US" sz="2000" dirty="0"/>
              <a:t>Were you able to install </a:t>
            </a:r>
            <a:r>
              <a:rPr lang="en-US" sz="2000" dirty="0" err="1"/>
              <a:t>jupyter</a:t>
            </a:r>
            <a:r>
              <a:rPr lang="en-US" sz="2000" dirty="0"/>
              <a:t> notebook on your machine? </a:t>
            </a:r>
            <a:r>
              <a:rPr lang="en-US" sz="2000" b="1" dirty="0">
                <a:solidFill>
                  <a:srgbClr val="FF0000"/>
                </a:solidFill>
              </a:rPr>
              <a:t>Yes/No</a:t>
            </a:r>
          </a:p>
          <a:p>
            <a:pPr marL="457200" lvl="0" indent="-457200">
              <a:buFont typeface="+mj-lt"/>
              <a:buAutoNum type="arabicPeriod"/>
            </a:pPr>
            <a:r>
              <a:rPr lang="en-US" sz="2000" dirty="0"/>
              <a:t>How much experience do you have in python? </a:t>
            </a:r>
            <a:r>
              <a:rPr lang="en-US" sz="2000" b="1" dirty="0">
                <a:solidFill>
                  <a:srgbClr val="FF0000"/>
                </a:solidFill>
              </a:rPr>
              <a:t>(None, 0-1 year, 2-4years, expert)</a:t>
            </a:r>
          </a:p>
          <a:p>
            <a:pPr marL="457200" lvl="0" indent="-457200">
              <a:buFont typeface="+mj-lt"/>
              <a:buAutoNum type="arabicPeriod"/>
            </a:pPr>
            <a:r>
              <a:rPr lang="en-US" sz="2000" dirty="0"/>
              <a:t>What is your past experience with data science </a:t>
            </a:r>
            <a:r>
              <a:rPr lang="en-US" sz="2000" b="1" dirty="0">
                <a:solidFill>
                  <a:srgbClr val="FF0000"/>
                </a:solidFill>
              </a:rPr>
              <a:t>(none/little/main job)</a:t>
            </a:r>
          </a:p>
          <a:p>
            <a:pPr marL="457200" indent="-457200">
              <a:spcAft>
                <a:spcPts val="600"/>
              </a:spcAft>
              <a:buFont typeface="+mj-lt"/>
              <a:buAutoNum type="arabicPeriod"/>
            </a:pPr>
            <a:endParaRPr lang="en-US" sz="2000" dirty="0" err="1" smtClean="0">
              <a:latin typeface="Arial" pitchFamily="34" charset="0"/>
              <a:cs typeface="Arial" pitchFamily="34" charset="0"/>
            </a:endParaRPr>
          </a:p>
        </p:txBody>
      </p:sp>
      <p:sp>
        <p:nvSpPr>
          <p:cNvPr id="4" name="Rectangle 3"/>
          <p:cNvSpPr/>
          <p:nvPr/>
        </p:nvSpPr>
        <p:spPr>
          <a:xfrm>
            <a:off x="0" y="0"/>
            <a:ext cx="9144000"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latin typeface="Ubuntu" panose="020B0504030602030204" pitchFamily="34" charset="0"/>
                <a:cs typeface="Arial" pitchFamily="34" charset="0"/>
              </a:rPr>
              <a:t>SKYPE SURVEY</a:t>
            </a:r>
            <a:endParaRPr lang="en-US" sz="5400" b="1" dirty="0">
              <a:latin typeface="Ubuntu" panose="020B0504030602030204" pitchFamily="34" charset="0"/>
              <a:cs typeface="Arial" pitchFamily="34" charset="0"/>
            </a:endParaRPr>
          </a:p>
        </p:txBody>
      </p:sp>
      <p:sp>
        <p:nvSpPr>
          <p:cNvPr id="5" name="Rectangle 4"/>
          <p:cNvSpPr/>
          <p:nvPr/>
        </p:nvSpPr>
        <p:spPr>
          <a:xfrm>
            <a:off x="0" y="5018336"/>
            <a:ext cx="9144000"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355966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 Distance</a:t>
            </a:r>
            <a:endParaRPr lang="en-US" dirty="0"/>
          </a:p>
        </p:txBody>
      </p:sp>
      <p:sp>
        <p:nvSpPr>
          <p:cNvPr id="3" name="Content Placeholder 2"/>
          <p:cNvSpPr>
            <a:spLocks noGrp="1"/>
          </p:cNvSpPr>
          <p:nvPr>
            <p:ph idx="1"/>
          </p:nvPr>
        </p:nvSpPr>
        <p:spPr>
          <a:xfrm>
            <a:off x="275795" y="1401978"/>
            <a:ext cx="8503920" cy="2185214"/>
          </a:xfrm>
        </p:spPr>
        <p:txBody>
          <a:bodyPr/>
          <a:lstStyle/>
          <a:p>
            <a:r>
              <a:rPr lang="en-US" sz="1600" dirty="0"/>
              <a:t>Distance is key for clustering as data similarity is defined by computing distance between points </a:t>
            </a:r>
          </a:p>
          <a:p>
            <a:r>
              <a:rPr lang="en-US" sz="1600" dirty="0"/>
              <a:t>Different distance can be defined to compute the distance between 2 points </a:t>
            </a:r>
          </a:p>
          <a:p>
            <a:endParaRPr lang="en-US" sz="1600" dirty="0"/>
          </a:p>
          <a:p>
            <a:pPr marL="0" indent="0">
              <a:buNone/>
            </a:pPr>
            <a:r>
              <a:rPr lang="en-US" sz="1600" b="1" dirty="0"/>
              <a:t>Euclidean distance</a:t>
            </a:r>
            <a:r>
              <a:rPr lang="en-US" sz="1600" dirty="0"/>
              <a:t>: most popular way to compute distance between 2 points </a:t>
            </a:r>
          </a:p>
          <a:p>
            <a:endParaRPr lang="en-US" sz="1600" dirty="0"/>
          </a:p>
          <a:p>
            <a:pPr marL="0" indent="0">
              <a:buNone/>
            </a:pPr>
            <a:r>
              <a:rPr lang="en-US" sz="1600" b="1" dirty="0"/>
              <a:t>Different distance also exist: </a:t>
            </a:r>
          </a:p>
          <a:p>
            <a:pPr lvl="1"/>
            <a:r>
              <a:rPr lang="en-US" sz="1600" dirty="0"/>
              <a:t>Manhattan distance, maximum coordinate </a:t>
            </a:r>
            <a:r>
              <a:rPr lang="en-US" sz="1600" dirty="0" smtClean="0"/>
              <a:t>distance</a:t>
            </a:r>
            <a:endParaRPr lang="en-US" sz="1600" dirty="0"/>
          </a:p>
        </p:txBody>
      </p:sp>
      <p:pic>
        <p:nvPicPr>
          <p:cNvPr id="4" name="Picture 3"/>
          <p:cNvPicPr>
            <a:picLocks noChangeAspect="1"/>
          </p:cNvPicPr>
          <p:nvPr/>
        </p:nvPicPr>
        <p:blipFill>
          <a:blip r:embed="rId2"/>
          <a:stretch>
            <a:fillRect/>
          </a:stretch>
        </p:blipFill>
        <p:spPr>
          <a:xfrm>
            <a:off x="2821299" y="2813311"/>
            <a:ext cx="5679326" cy="502040"/>
          </a:xfrm>
          <a:prstGeom prst="rect">
            <a:avLst/>
          </a:prstGeom>
        </p:spPr>
      </p:pic>
    </p:spTree>
    <p:extLst>
      <p:ext uri="{BB962C8B-B14F-4D97-AF65-F5344CB8AC3E}">
        <p14:creationId xmlns:p14="http://schemas.microsoft.com/office/powerpoint/2010/main" val="3353052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 Distance</a:t>
            </a:r>
            <a:endParaRPr lang="en-US" dirty="0"/>
          </a:p>
        </p:txBody>
      </p:sp>
      <p:sp>
        <p:nvSpPr>
          <p:cNvPr id="3" name="Content Placeholder 2"/>
          <p:cNvSpPr>
            <a:spLocks noGrp="1"/>
          </p:cNvSpPr>
          <p:nvPr>
            <p:ph idx="1"/>
          </p:nvPr>
        </p:nvSpPr>
        <p:spPr>
          <a:xfrm>
            <a:off x="320040" y="1107011"/>
            <a:ext cx="8503920" cy="4385816"/>
          </a:xfrm>
        </p:spPr>
        <p:txBody>
          <a:bodyPr/>
          <a:lstStyle/>
          <a:p>
            <a:endParaRPr lang="en-US" sz="1600" dirty="0"/>
          </a:p>
          <a:p>
            <a:pPr marL="0" indent="0">
              <a:buNone/>
            </a:pPr>
            <a:r>
              <a:rPr lang="en-US" sz="1600" b="1" dirty="0"/>
              <a:t>Distance between 2 clusters:</a:t>
            </a:r>
          </a:p>
          <a:p>
            <a:pPr lvl="1"/>
            <a:r>
              <a:rPr lang="en-US" sz="1600" dirty="0"/>
              <a:t>Minimum distance: distance between the data points in the clusters that are closest together</a:t>
            </a:r>
          </a:p>
          <a:p>
            <a:pPr lvl="1"/>
            <a:r>
              <a:rPr lang="en-US" sz="1600" dirty="0"/>
              <a:t>Maximum distance: distance between the points per cluster that are the further apart</a:t>
            </a:r>
          </a:p>
          <a:p>
            <a:pPr lvl="1"/>
            <a:r>
              <a:rPr lang="en-US" sz="1600" b="1" dirty="0"/>
              <a:t>Centroid</a:t>
            </a:r>
            <a:r>
              <a:rPr lang="en-US" sz="1600" dirty="0"/>
              <a:t> distance: the centroid of a cluster is the point that is the  average (in each attribute) of all of the data points in the cluster. The distance between 2 clusters will then be the distance between the 2 centroids. </a:t>
            </a:r>
          </a:p>
          <a:p>
            <a:pPr lvl="2"/>
            <a:endParaRPr lang="en-US" sz="1600" dirty="0"/>
          </a:p>
          <a:p>
            <a:pPr marL="0" indent="0">
              <a:buNone/>
            </a:pPr>
            <a:r>
              <a:rPr lang="en-US" sz="1600" b="1" dirty="0"/>
              <a:t>I</a:t>
            </a:r>
            <a:r>
              <a:rPr lang="en-US" sz="1600" b="1" dirty="0" smtClean="0"/>
              <a:t>mportance </a:t>
            </a:r>
            <a:r>
              <a:rPr lang="en-US" sz="1600" b="1" dirty="0"/>
              <a:t>of scaling the attributes – </a:t>
            </a:r>
            <a:r>
              <a:rPr lang="en-US" sz="1600" b="1" dirty="0" smtClean="0"/>
              <a:t>Normalization: </a:t>
            </a:r>
            <a:endParaRPr lang="en-US" sz="1600" b="1" dirty="0"/>
          </a:p>
          <a:p>
            <a:pPr lvl="1"/>
            <a:r>
              <a:rPr lang="en-US" sz="1600" dirty="0"/>
              <a:t>If the data is not normalized between attributes, this will impact badly the distance as some variable could “dominate” some other</a:t>
            </a:r>
          </a:p>
          <a:p>
            <a:pPr lvl="1"/>
            <a:r>
              <a:rPr lang="en-US" sz="1600" dirty="0"/>
              <a:t>One way to normalized variable is to subtract the mean and dividing by the standard deviation (for each variable)  -- </a:t>
            </a:r>
            <a:br>
              <a:rPr lang="en-US" sz="1600" dirty="0"/>
            </a:br>
            <a:r>
              <a:rPr lang="en-US" sz="1600" dirty="0"/>
              <a:t>aka converting into Standard Units</a:t>
            </a:r>
          </a:p>
          <a:p>
            <a:pPr marL="0" indent="0">
              <a:buNone/>
            </a:pPr>
            <a:endParaRPr lang="en-US" sz="1600" dirty="0"/>
          </a:p>
        </p:txBody>
      </p:sp>
    </p:spTree>
    <p:extLst>
      <p:ext uri="{BB962C8B-B14F-4D97-AF65-F5344CB8AC3E}">
        <p14:creationId xmlns:p14="http://schemas.microsoft.com/office/powerpoint/2010/main" val="3015977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40710"/>
            <a:ext cx="9144000" cy="1143240"/>
          </a:xfrm>
        </p:spPr>
        <p:txBody>
          <a:bodyPr/>
          <a:lstStyle/>
          <a:p>
            <a:r>
              <a:rPr lang="en-US" sz="2000" dirty="0" smtClean="0">
                <a:latin typeface="Ubuntu" panose="020B0504030602030204" pitchFamily="34" charset="0"/>
              </a:rPr>
              <a:t>Chapter 2: Clustering</a:t>
            </a:r>
            <a:r>
              <a:rPr lang="en-US" dirty="0">
                <a:latin typeface="Ubuntu" panose="020B0504030602030204" pitchFamily="34" charset="0"/>
              </a:rPr>
              <a:t/>
            </a:r>
            <a:br>
              <a:rPr lang="en-US" dirty="0">
                <a:latin typeface="Ubuntu" panose="020B0504030602030204" pitchFamily="34" charset="0"/>
              </a:rPr>
            </a:br>
            <a:r>
              <a:rPr lang="en-US" sz="5400" dirty="0">
                <a:latin typeface="Ubuntu" panose="020B0504030602030204" pitchFamily="34" charset="0"/>
              </a:rPr>
              <a:t>Hierarchical Clustering</a:t>
            </a:r>
          </a:p>
        </p:txBody>
      </p:sp>
    </p:spTree>
    <p:extLst>
      <p:ext uri="{BB962C8B-B14F-4D97-AF65-F5344CB8AC3E}">
        <p14:creationId xmlns:p14="http://schemas.microsoft.com/office/powerpoint/2010/main" val="77867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1528"/>
          <a:stretch/>
        </p:blipFill>
        <p:spPr>
          <a:xfrm>
            <a:off x="6277934" y="1310724"/>
            <a:ext cx="2618570" cy="4228763"/>
          </a:xfrm>
          <a:prstGeom prst="rect">
            <a:avLst/>
          </a:prstGeom>
        </p:spPr>
      </p:pic>
      <p:sp>
        <p:nvSpPr>
          <p:cNvPr id="2" name="Title 1"/>
          <p:cNvSpPr>
            <a:spLocks noGrp="1"/>
          </p:cNvSpPr>
          <p:nvPr>
            <p:ph type="title"/>
          </p:nvPr>
        </p:nvSpPr>
        <p:spPr/>
        <p:txBody>
          <a:bodyPr/>
          <a:lstStyle/>
          <a:p>
            <a:r>
              <a:rPr lang="en-US" dirty="0"/>
              <a:t>Hierarchical Clustering </a:t>
            </a:r>
          </a:p>
        </p:txBody>
      </p:sp>
      <p:sp>
        <p:nvSpPr>
          <p:cNvPr id="3" name="Content Placeholder 2"/>
          <p:cNvSpPr>
            <a:spLocks noGrp="1"/>
          </p:cNvSpPr>
          <p:nvPr>
            <p:ph idx="1"/>
          </p:nvPr>
        </p:nvSpPr>
        <p:spPr>
          <a:xfrm>
            <a:off x="326616" y="1152534"/>
            <a:ext cx="5951318" cy="3247043"/>
          </a:xfrm>
        </p:spPr>
        <p:txBody>
          <a:bodyPr/>
          <a:lstStyle/>
          <a:p>
            <a:pPr marL="0" indent="0">
              <a:buNone/>
            </a:pPr>
            <a:endParaRPr lang="en-US" sz="1600" b="1" dirty="0" smtClean="0"/>
          </a:p>
          <a:p>
            <a:pPr marL="0" indent="0">
              <a:buNone/>
            </a:pPr>
            <a:r>
              <a:rPr lang="en-US" sz="1600" b="1" dirty="0" smtClean="0"/>
              <a:t>Agglomerative </a:t>
            </a:r>
            <a:r>
              <a:rPr lang="en-US" sz="1600" b="1" dirty="0"/>
              <a:t>hierarchical  clustering</a:t>
            </a:r>
            <a:r>
              <a:rPr lang="en-US" sz="1600" dirty="0"/>
              <a:t>: </a:t>
            </a:r>
          </a:p>
          <a:p>
            <a:pPr lvl="1"/>
            <a:r>
              <a:rPr lang="en-US" sz="1600" dirty="0"/>
              <a:t>Each observation starts in its own cluster (n clusters if n data points)</a:t>
            </a:r>
          </a:p>
          <a:p>
            <a:pPr lvl="1"/>
            <a:r>
              <a:rPr lang="en-US" sz="1600" dirty="0"/>
              <a:t>Then the distance between each pair of clusters is computed and the 2 closest clusters are combined =&gt; n-1 clusters </a:t>
            </a:r>
          </a:p>
          <a:p>
            <a:pPr lvl="1"/>
            <a:r>
              <a:rPr lang="en-US" sz="1600" dirty="0"/>
              <a:t>This is repeated until all the data point fell into 1 single cluster </a:t>
            </a:r>
          </a:p>
          <a:p>
            <a:endParaRPr lang="en-US" sz="1600" dirty="0"/>
          </a:p>
          <a:p>
            <a:pPr marL="0" indent="0">
              <a:buNone/>
            </a:pPr>
            <a:r>
              <a:rPr lang="en-US" sz="1600" b="1" dirty="0" smtClean="0"/>
              <a:t>Divisive </a:t>
            </a:r>
            <a:r>
              <a:rPr lang="en-US" sz="1600" b="1" dirty="0"/>
              <a:t>hierarchical clustering</a:t>
            </a:r>
          </a:p>
          <a:p>
            <a:pPr lvl="1"/>
            <a:r>
              <a:rPr lang="en-US" sz="1600" dirty="0"/>
              <a:t>Starts will all the points in 1 cluster and iteratively splits the cluster into 2 pieces </a:t>
            </a:r>
            <a:r>
              <a:rPr lang="en-US" sz="1600" dirty="0" smtClean="0"/>
              <a:t>)</a:t>
            </a:r>
            <a:endParaRPr lang="en-US" sz="1600" dirty="0"/>
          </a:p>
        </p:txBody>
      </p:sp>
      <p:sp>
        <p:nvSpPr>
          <p:cNvPr id="5" name="TextBox 4"/>
          <p:cNvSpPr txBox="1"/>
          <p:nvPr/>
        </p:nvSpPr>
        <p:spPr>
          <a:xfrm>
            <a:off x="6486502" y="5635163"/>
            <a:ext cx="2473482" cy="437620"/>
          </a:xfrm>
          <a:prstGeom prst="rect">
            <a:avLst/>
          </a:prstGeom>
          <a:noFill/>
        </p:spPr>
        <p:txBody>
          <a:bodyPr wrap="square" rtlCol="0">
            <a:spAutoFit/>
          </a:bodyPr>
          <a:lstStyle/>
          <a:p>
            <a:pPr>
              <a:lnSpc>
                <a:spcPct val="90000"/>
              </a:lnSpc>
            </a:pPr>
            <a:r>
              <a:rPr lang="en-US" sz="831" i="1" dirty="0" err="1">
                <a:solidFill>
                  <a:srgbClr val="909090"/>
                </a:solidFill>
              </a:rPr>
              <a:t>Imsge</a:t>
            </a:r>
            <a:r>
              <a:rPr lang="en-US" sz="831" i="1" dirty="0">
                <a:solidFill>
                  <a:srgbClr val="909090"/>
                </a:solidFill>
              </a:rPr>
              <a:t> Credit: </a:t>
            </a:r>
            <a:r>
              <a:rPr lang="en-US" sz="831" i="1" dirty="0">
                <a:solidFill>
                  <a:srgbClr val="909090"/>
                </a:solidFill>
                <a:hlinkClick r:id="rId3"/>
              </a:rPr>
              <a:t>https://en.wikipedia.org/wiki/Hierarchical_clustering#/media/File:Iris_dendrogram.png</a:t>
            </a:r>
            <a:r>
              <a:rPr lang="en-US" sz="831" i="1" dirty="0">
                <a:solidFill>
                  <a:srgbClr val="909090"/>
                </a:solidFill>
              </a:rPr>
              <a:t> </a:t>
            </a:r>
          </a:p>
        </p:txBody>
      </p:sp>
    </p:spTree>
    <p:extLst>
      <p:ext uri="{BB962C8B-B14F-4D97-AF65-F5344CB8AC3E}">
        <p14:creationId xmlns:p14="http://schemas.microsoft.com/office/powerpoint/2010/main" val="2448800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1528"/>
          <a:stretch/>
        </p:blipFill>
        <p:spPr>
          <a:xfrm>
            <a:off x="6277934" y="1310724"/>
            <a:ext cx="2618570" cy="4228763"/>
          </a:xfrm>
          <a:prstGeom prst="rect">
            <a:avLst/>
          </a:prstGeom>
        </p:spPr>
      </p:pic>
      <p:sp>
        <p:nvSpPr>
          <p:cNvPr id="2" name="Title 1"/>
          <p:cNvSpPr>
            <a:spLocks noGrp="1"/>
          </p:cNvSpPr>
          <p:nvPr>
            <p:ph type="title"/>
          </p:nvPr>
        </p:nvSpPr>
        <p:spPr/>
        <p:txBody>
          <a:bodyPr/>
          <a:lstStyle/>
          <a:p>
            <a:r>
              <a:rPr lang="en-US" dirty="0"/>
              <a:t>Hierarchical Clustering </a:t>
            </a:r>
          </a:p>
        </p:txBody>
      </p:sp>
      <p:sp>
        <p:nvSpPr>
          <p:cNvPr id="3" name="Content Placeholder 2"/>
          <p:cNvSpPr>
            <a:spLocks noGrp="1"/>
          </p:cNvSpPr>
          <p:nvPr>
            <p:ph idx="1"/>
          </p:nvPr>
        </p:nvSpPr>
        <p:spPr>
          <a:xfrm>
            <a:off x="326616" y="1152534"/>
            <a:ext cx="5951318" cy="4139595"/>
          </a:xfrm>
        </p:spPr>
        <p:txBody>
          <a:bodyPr/>
          <a:lstStyle/>
          <a:p>
            <a:pPr marL="796925" lvl="2" indent="0">
              <a:buNone/>
            </a:pPr>
            <a:endParaRPr lang="en-US" sz="1600" b="1" dirty="0" smtClean="0"/>
          </a:p>
          <a:p>
            <a:pPr marL="0" indent="0">
              <a:buNone/>
            </a:pPr>
            <a:r>
              <a:rPr lang="en-US" sz="1600" b="1" dirty="0" smtClean="0"/>
              <a:t>Hierarchical: as the clusters are nested </a:t>
            </a:r>
          </a:p>
          <a:p>
            <a:pPr lvl="1"/>
            <a:r>
              <a:rPr lang="en-US" sz="1600" dirty="0" smtClean="0"/>
              <a:t>When </a:t>
            </a:r>
            <a:r>
              <a:rPr lang="en-US" sz="1600" dirty="0"/>
              <a:t>2 clusters are combined, the new cluster can be seen as “above” the previous </a:t>
            </a:r>
          </a:p>
          <a:p>
            <a:pPr lvl="1"/>
            <a:r>
              <a:rPr lang="en-US" sz="1600" dirty="0" err="1"/>
              <a:t>Dendrogram</a:t>
            </a:r>
            <a:r>
              <a:rPr lang="en-US" sz="1600" dirty="0"/>
              <a:t> is a good tool to visualize the nested structure </a:t>
            </a:r>
          </a:p>
          <a:p>
            <a:pPr lvl="2"/>
            <a:r>
              <a:rPr lang="en-US" sz="1600" dirty="0"/>
              <a:t>NB: the height of the </a:t>
            </a:r>
            <a:r>
              <a:rPr lang="en-US" sz="1600" dirty="0" err="1"/>
              <a:t>dendrogram</a:t>
            </a:r>
            <a:r>
              <a:rPr lang="en-US" sz="1600" dirty="0"/>
              <a:t> shows how far apart the 2 clusters were when they were combined</a:t>
            </a:r>
          </a:p>
          <a:p>
            <a:endParaRPr lang="en-US" sz="1600" dirty="0"/>
          </a:p>
          <a:p>
            <a:pPr marL="0" indent="0">
              <a:buNone/>
            </a:pPr>
            <a:r>
              <a:rPr lang="en-US" sz="1600" b="1" dirty="0"/>
              <a:t>When doing a hierarchical clustering, you don’t need to know the number of clusters at first </a:t>
            </a:r>
          </a:p>
          <a:p>
            <a:pPr lvl="1"/>
            <a:r>
              <a:rPr lang="en-US" sz="1600" dirty="0"/>
              <a:t>NB: eventually you will still have to optimize it </a:t>
            </a:r>
          </a:p>
          <a:p>
            <a:pPr lvl="1"/>
            <a:r>
              <a:rPr lang="en-US" sz="1600" dirty="0"/>
              <a:t>The </a:t>
            </a:r>
            <a:r>
              <a:rPr lang="en-US" sz="1600" dirty="0" err="1"/>
              <a:t>dendrogram</a:t>
            </a:r>
            <a:r>
              <a:rPr lang="en-US" sz="1600" dirty="0"/>
              <a:t> as well as common sense allow to pick the optimal number of clusters </a:t>
            </a:r>
          </a:p>
          <a:p>
            <a:endParaRPr lang="en-US" sz="1600" dirty="0"/>
          </a:p>
        </p:txBody>
      </p:sp>
      <p:sp>
        <p:nvSpPr>
          <p:cNvPr id="5" name="TextBox 4"/>
          <p:cNvSpPr txBox="1"/>
          <p:nvPr/>
        </p:nvSpPr>
        <p:spPr>
          <a:xfrm>
            <a:off x="6486502" y="5635163"/>
            <a:ext cx="2473482" cy="437620"/>
          </a:xfrm>
          <a:prstGeom prst="rect">
            <a:avLst/>
          </a:prstGeom>
          <a:noFill/>
        </p:spPr>
        <p:txBody>
          <a:bodyPr wrap="square" rtlCol="0">
            <a:spAutoFit/>
          </a:bodyPr>
          <a:lstStyle/>
          <a:p>
            <a:pPr>
              <a:lnSpc>
                <a:spcPct val="90000"/>
              </a:lnSpc>
            </a:pPr>
            <a:r>
              <a:rPr lang="en-US" sz="831" i="1" dirty="0" err="1">
                <a:solidFill>
                  <a:srgbClr val="909090"/>
                </a:solidFill>
              </a:rPr>
              <a:t>Imsge</a:t>
            </a:r>
            <a:r>
              <a:rPr lang="en-US" sz="831" i="1" dirty="0">
                <a:solidFill>
                  <a:srgbClr val="909090"/>
                </a:solidFill>
              </a:rPr>
              <a:t> Credit: </a:t>
            </a:r>
            <a:r>
              <a:rPr lang="en-US" sz="831" i="1" dirty="0">
                <a:solidFill>
                  <a:srgbClr val="909090"/>
                </a:solidFill>
                <a:hlinkClick r:id="rId3"/>
              </a:rPr>
              <a:t>https://en.wikipedia.org/wiki/Hierarchical_clustering#/media/File:Iris_dendrogram.png</a:t>
            </a:r>
            <a:r>
              <a:rPr lang="en-US" sz="831" i="1" dirty="0">
                <a:solidFill>
                  <a:srgbClr val="909090"/>
                </a:solidFill>
              </a:rPr>
              <a:t> </a:t>
            </a:r>
          </a:p>
        </p:txBody>
      </p:sp>
    </p:spTree>
    <p:extLst>
      <p:ext uri="{BB962C8B-B14F-4D97-AF65-F5344CB8AC3E}">
        <p14:creationId xmlns:p14="http://schemas.microsoft.com/office/powerpoint/2010/main" val="419992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40710"/>
            <a:ext cx="9144000" cy="1143240"/>
          </a:xfrm>
        </p:spPr>
        <p:txBody>
          <a:bodyPr/>
          <a:lstStyle/>
          <a:p>
            <a:r>
              <a:rPr lang="en-US" sz="2000" dirty="0" smtClean="0">
                <a:latin typeface="Ubuntu" panose="020B0504030602030204" pitchFamily="34" charset="0"/>
              </a:rPr>
              <a:t>Chapter 2: Clustering</a:t>
            </a:r>
            <a:r>
              <a:rPr lang="en-US" dirty="0">
                <a:latin typeface="Ubuntu" panose="020B0504030602030204" pitchFamily="34" charset="0"/>
              </a:rPr>
              <a:t/>
            </a:r>
            <a:br>
              <a:rPr lang="en-US" dirty="0">
                <a:latin typeface="Ubuntu" panose="020B0504030602030204" pitchFamily="34" charset="0"/>
              </a:rPr>
            </a:br>
            <a:r>
              <a:rPr lang="en-US" sz="5400" dirty="0" smtClean="0">
                <a:latin typeface="Ubuntu" panose="020B0504030602030204" pitchFamily="34" charset="0"/>
              </a:rPr>
              <a:t>K-Means Clustering</a:t>
            </a:r>
            <a:endParaRPr lang="en-US" sz="5400" dirty="0">
              <a:latin typeface="Ubuntu" panose="020B0504030602030204" pitchFamily="34" charset="0"/>
            </a:endParaRPr>
          </a:p>
        </p:txBody>
      </p:sp>
    </p:spTree>
    <p:extLst>
      <p:ext uri="{BB962C8B-B14F-4D97-AF65-F5344CB8AC3E}">
        <p14:creationId xmlns:p14="http://schemas.microsoft.com/office/powerpoint/2010/main" val="510850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a:t>
            </a:r>
            <a:r>
              <a:rPr lang="en-US" dirty="0" smtClean="0"/>
              <a:t>Clustering </a:t>
            </a:r>
            <a:endParaRPr lang="en-US" dirty="0"/>
          </a:p>
        </p:txBody>
      </p:sp>
      <p:sp>
        <p:nvSpPr>
          <p:cNvPr id="3" name="Content Placeholder 2"/>
          <p:cNvSpPr>
            <a:spLocks noGrp="1"/>
          </p:cNvSpPr>
          <p:nvPr>
            <p:ph idx="1"/>
          </p:nvPr>
        </p:nvSpPr>
        <p:spPr>
          <a:xfrm>
            <a:off x="304222" y="1351175"/>
            <a:ext cx="5584849" cy="4308872"/>
          </a:xfrm>
        </p:spPr>
        <p:txBody>
          <a:bodyPr/>
          <a:lstStyle/>
          <a:p>
            <a:r>
              <a:rPr lang="en-US" sz="1600" dirty="0"/>
              <a:t>K-means clustering is different than hierarchical clustering as it does not form clusters in a hierarchical way</a:t>
            </a:r>
          </a:p>
          <a:p>
            <a:pPr lvl="1"/>
            <a:r>
              <a:rPr lang="en-US" sz="1600" dirty="0"/>
              <a:t>It iteratively re-assigns data points to clusters</a:t>
            </a:r>
          </a:p>
          <a:p>
            <a:pPr lvl="1"/>
            <a:r>
              <a:rPr lang="en-US" sz="1600" dirty="0"/>
              <a:t>Step1: select the desired number of cluster </a:t>
            </a:r>
            <a:endParaRPr lang="en-US" sz="1600" dirty="0" smtClean="0"/>
          </a:p>
          <a:p>
            <a:pPr lvl="2"/>
            <a:r>
              <a:rPr lang="en-US" sz="1600" dirty="0" smtClean="0"/>
              <a:t>NB</a:t>
            </a:r>
            <a:r>
              <a:rPr lang="en-US" sz="1600" dirty="0"/>
              <a:t>: running first a hierarchical clustering to decide an number of cluster could be useful </a:t>
            </a:r>
            <a:endParaRPr lang="en-US" sz="1600" dirty="0" smtClean="0"/>
          </a:p>
          <a:p>
            <a:pPr lvl="2"/>
            <a:r>
              <a:rPr lang="en-US" sz="1600" dirty="0" smtClean="0"/>
              <a:t>Need </a:t>
            </a:r>
            <a:r>
              <a:rPr lang="en-US" sz="1600" dirty="0"/>
              <a:t>to tune the number of cluster! Very important </a:t>
            </a:r>
          </a:p>
          <a:p>
            <a:endParaRPr lang="en-US" sz="1600" dirty="0"/>
          </a:p>
          <a:p>
            <a:r>
              <a:rPr lang="en-US" sz="1600" dirty="0"/>
              <a:t>K-means process: once the number of cluster has been selected, each data point is randomly assigned to one of the clusters and each cluster centroid is computed .</a:t>
            </a:r>
          </a:p>
          <a:p>
            <a:r>
              <a:rPr lang="en-US" sz="1600" dirty="0"/>
              <a:t>Then each data point is reassigned to the closest cluster centroid and the cluster centroids are re-computed </a:t>
            </a:r>
          </a:p>
          <a:p>
            <a:r>
              <a:rPr lang="en-US" sz="1600" dirty="0"/>
              <a:t>This iterative process Is repeated until no data points need to be re-assigned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6735"/>
          <a:stretch/>
        </p:blipFill>
        <p:spPr>
          <a:xfrm>
            <a:off x="6100828" y="1088062"/>
            <a:ext cx="2989759" cy="3370344"/>
          </a:xfrm>
          <a:prstGeom prst="rect">
            <a:avLst/>
          </a:prstGeom>
        </p:spPr>
      </p:pic>
      <p:sp>
        <p:nvSpPr>
          <p:cNvPr id="5" name="TextBox 4"/>
          <p:cNvSpPr txBox="1"/>
          <p:nvPr/>
        </p:nvSpPr>
        <p:spPr>
          <a:xfrm>
            <a:off x="6210011" y="4421887"/>
            <a:ext cx="2458006" cy="552715"/>
          </a:xfrm>
          <a:prstGeom prst="rect">
            <a:avLst/>
          </a:prstGeom>
          <a:noFill/>
        </p:spPr>
        <p:txBody>
          <a:bodyPr wrap="square" rtlCol="0">
            <a:spAutoFit/>
          </a:bodyPr>
          <a:lstStyle/>
          <a:p>
            <a:pPr>
              <a:lnSpc>
                <a:spcPct val="90000"/>
              </a:lnSpc>
            </a:pPr>
            <a:r>
              <a:rPr lang="en-US" sz="831" i="1" dirty="0" err="1">
                <a:solidFill>
                  <a:srgbClr val="909090"/>
                </a:solidFill>
              </a:rPr>
              <a:t>Imsge</a:t>
            </a:r>
            <a:r>
              <a:rPr lang="en-US" sz="831" i="1" dirty="0">
                <a:solidFill>
                  <a:srgbClr val="909090"/>
                </a:solidFill>
              </a:rPr>
              <a:t> Credit: </a:t>
            </a:r>
            <a:r>
              <a:rPr lang="en-US" sz="831" i="1" dirty="0">
                <a:solidFill>
                  <a:srgbClr val="909090"/>
                </a:solidFill>
                <a:hlinkClick r:id="rId3"/>
              </a:rPr>
              <a:t>http://scikit-learn.org/stable/auto_examples/cluster/plot_mini_batch_kmeans.html#sphx-glr-auto-examples-cluster-plot-mini-batch-kmeans-py</a:t>
            </a:r>
            <a:r>
              <a:rPr lang="en-US" sz="831" i="1" dirty="0">
                <a:solidFill>
                  <a:srgbClr val="909090"/>
                </a:solidFill>
              </a:rPr>
              <a:t> </a:t>
            </a:r>
          </a:p>
        </p:txBody>
      </p:sp>
    </p:spTree>
    <p:extLst>
      <p:ext uri="{BB962C8B-B14F-4D97-AF65-F5344CB8AC3E}">
        <p14:creationId xmlns:p14="http://schemas.microsoft.com/office/powerpoint/2010/main" val="51715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t>
            </a:r>
            <a:r>
              <a:rPr lang="en-US" dirty="0" smtClean="0"/>
              <a:t>Advantages</a:t>
            </a:r>
            <a:endParaRPr lang="en-US" dirty="0"/>
          </a:p>
        </p:txBody>
      </p:sp>
      <p:sp>
        <p:nvSpPr>
          <p:cNvPr id="3" name="Content Placeholder 2"/>
          <p:cNvSpPr>
            <a:spLocks noGrp="1"/>
          </p:cNvSpPr>
          <p:nvPr>
            <p:ph idx="1"/>
          </p:nvPr>
        </p:nvSpPr>
        <p:spPr>
          <a:xfrm>
            <a:off x="304222" y="1351175"/>
            <a:ext cx="5584849" cy="2031325"/>
          </a:xfrm>
        </p:spPr>
        <p:txBody>
          <a:bodyPr/>
          <a:lstStyle/>
          <a:p>
            <a:endParaRPr lang="en-US" sz="1600" dirty="0"/>
          </a:p>
          <a:p>
            <a:r>
              <a:rPr lang="en-US" sz="1600" b="1" dirty="0"/>
              <a:t>Advantages: </a:t>
            </a:r>
          </a:p>
          <a:p>
            <a:pPr lvl="1"/>
            <a:r>
              <a:rPr lang="en-US" sz="1600" dirty="0"/>
              <a:t>Fast algorithm – </a:t>
            </a:r>
            <a:r>
              <a:rPr lang="en-US" sz="1600" dirty="0" smtClean="0"/>
              <a:t>can </a:t>
            </a:r>
            <a:r>
              <a:rPr lang="en-US" sz="1600" dirty="0"/>
              <a:t>even stop when modestly converged and re-start anytime</a:t>
            </a:r>
          </a:p>
          <a:p>
            <a:pPr lvl="1"/>
            <a:r>
              <a:rPr lang="en-US" sz="1600" dirty="0"/>
              <a:t>Works with small and large dataset (not true for hierarchical clustering due to the way of computing distance)</a:t>
            </a:r>
          </a:p>
          <a:p>
            <a:pPr lvl="2"/>
            <a:endParaRPr lang="en-US" sz="16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66735"/>
          <a:stretch/>
        </p:blipFill>
        <p:spPr>
          <a:xfrm>
            <a:off x="6100828" y="1088062"/>
            <a:ext cx="2989759" cy="3370344"/>
          </a:xfrm>
          <a:prstGeom prst="rect">
            <a:avLst/>
          </a:prstGeom>
        </p:spPr>
      </p:pic>
      <p:sp>
        <p:nvSpPr>
          <p:cNvPr id="5" name="TextBox 4"/>
          <p:cNvSpPr txBox="1"/>
          <p:nvPr/>
        </p:nvSpPr>
        <p:spPr>
          <a:xfrm>
            <a:off x="6210011" y="4421887"/>
            <a:ext cx="2458006" cy="552715"/>
          </a:xfrm>
          <a:prstGeom prst="rect">
            <a:avLst/>
          </a:prstGeom>
          <a:noFill/>
        </p:spPr>
        <p:txBody>
          <a:bodyPr wrap="square" rtlCol="0">
            <a:spAutoFit/>
          </a:bodyPr>
          <a:lstStyle/>
          <a:p>
            <a:pPr>
              <a:lnSpc>
                <a:spcPct val="90000"/>
              </a:lnSpc>
            </a:pPr>
            <a:r>
              <a:rPr lang="en-US" sz="831" i="1" dirty="0" err="1">
                <a:solidFill>
                  <a:srgbClr val="909090"/>
                </a:solidFill>
              </a:rPr>
              <a:t>Imsge</a:t>
            </a:r>
            <a:r>
              <a:rPr lang="en-US" sz="831" i="1" dirty="0">
                <a:solidFill>
                  <a:srgbClr val="909090"/>
                </a:solidFill>
              </a:rPr>
              <a:t> Credit: </a:t>
            </a:r>
            <a:r>
              <a:rPr lang="en-US" sz="831" i="1" dirty="0">
                <a:solidFill>
                  <a:srgbClr val="909090"/>
                </a:solidFill>
                <a:hlinkClick r:id="rId3"/>
              </a:rPr>
              <a:t>http://scikit-learn.org/stable/auto_examples/cluster/plot_mini_batch_kmeans.html#sphx-glr-auto-examples-cluster-plot-mini-batch-kmeans-py</a:t>
            </a:r>
            <a:r>
              <a:rPr lang="en-US" sz="831" i="1" dirty="0">
                <a:solidFill>
                  <a:srgbClr val="909090"/>
                </a:solidFill>
              </a:rPr>
              <a:t> </a:t>
            </a:r>
          </a:p>
        </p:txBody>
      </p:sp>
    </p:spTree>
    <p:extLst>
      <p:ext uri="{BB962C8B-B14F-4D97-AF65-F5344CB8AC3E}">
        <p14:creationId xmlns:p14="http://schemas.microsoft.com/office/powerpoint/2010/main" val="2789714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a:t>
            </a:r>
            <a:r>
              <a:rPr lang="en-US" dirty="0" smtClean="0"/>
              <a:t>Clusters</a:t>
            </a:r>
            <a:endParaRPr lang="en-US" dirty="0"/>
          </a:p>
        </p:txBody>
      </p:sp>
      <p:sp>
        <p:nvSpPr>
          <p:cNvPr id="3" name="Content Placeholder 2"/>
          <p:cNvSpPr>
            <a:spLocks noGrp="1"/>
          </p:cNvSpPr>
          <p:nvPr>
            <p:ph idx="1"/>
          </p:nvPr>
        </p:nvSpPr>
        <p:spPr>
          <a:xfrm>
            <a:off x="320040" y="1782912"/>
            <a:ext cx="8503920" cy="2185214"/>
          </a:xfrm>
        </p:spPr>
        <p:txBody>
          <a:bodyPr/>
          <a:lstStyle/>
          <a:p>
            <a:r>
              <a:rPr lang="en-US" sz="1600" dirty="0"/>
              <a:t>Each cluster should be analyzed to be described and assess if they are meaningful </a:t>
            </a:r>
          </a:p>
          <a:p>
            <a:pPr lvl="2"/>
            <a:r>
              <a:rPr lang="en-US" sz="1600" dirty="0"/>
              <a:t>Basic statistics in each cluster (min, mean, max, # points)</a:t>
            </a:r>
          </a:p>
          <a:p>
            <a:pPr lvl="2"/>
            <a:r>
              <a:rPr lang="en-US" sz="1600" dirty="0"/>
              <a:t>Feature in common etc …</a:t>
            </a:r>
          </a:p>
          <a:p>
            <a:pPr lvl="2"/>
            <a:r>
              <a:rPr lang="en-US" sz="1600" dirty="0"/>
              <a:t>Heavily dependent on use case</a:t>
            </a:r>
          </a:p>
          <a:p>
            <a:endParaRPr lang="en-US" sz="1600" dirty="0"/>
          </a:p>
          <a:p>
            <a:r>
              <a:rPr lang="en-US" sz="1600" dirty="0"/>
              <a:t>See following </a:t>
            </a:r>
            <a:r>
              <a:rPr lang="en-US" sz="1600" dirty="0" err="1"/>
              <a:t>Nasdaq</a:t>
            </a:r>
            <a:r>
              <a:rPr lang="en-US" sz="1600" dirty="0"/>
              <a:t> use case on clustering visualization and interpretation</a:t>
            </a:r>
          </a:p>
          <a:p>
            <a:pPr lvl="2"/>
            <a:endParaRPr lang="en-US" sz="1600" dirty="0"/>
          </a:p>
        </p:txBody>
      </p:sp>
    </p:spTree>
    <p:extLst>
      <p:ext uri="{BB962C8B-B14F-4D97-AF65-F5344CB8AC3E}">
        <p14:creationId xmlns:p14="http://schemas.microsoft.com/office/powerpoint/2010/main" val="4270856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432150"/>
            <a:ext cx="9144000" cy="1143240"/>
          </a:xfrm>
        </p:spPr>
        <p:txBody>
          <a:bodyPr/>
          <a:lstStyle/>
          <a:p>
            <a:r>
              <a:rPr lang="en-US" sz="2000" dirty="0" smtClean="0">
                <a:latin typeface="Ubuntu" panose="020B0504030602030204" pitchFamily="34" charset="0"/>
              </a:rPr>
              <a:t>Chapter 2: Clustering</a:t>
            </a:r>
            <a:r>
              <a:rPr lang="en-US" dirty="0">
                <a:latin typeface="Ubuntu" panose="020B0504030602030204" pitchFamily="34" charset="0"/>
              </a:rPr>
              <a:t/>
            </a:r>
            <a:br>
              <a:rPr lang="en-US" dirty="0">
                <a:latin typeface="Ubuntu" panose="020B0504030602030204" pitchFamily="34" charset="0"/>
              </a:rPr>
            </a:br>
            <a:r>
              <a:rPr lang="en-US" sz="5400" dirty="0">
                <a:latin typeface="Ubuntu" panose="020B0504030602030204" pitchFamily="34" charset="0"/>
              </a:rPr>
              <a:t>Application: Document Clustering</a:t>
            </a:r>
          </a:p>
        </p:txBody>
      </p:sp>
    </p:spTree>
    <p:extLst>
      <p:ext uri="{BB962C8B-B14F-4D97-AF65-F5344CB8AC3E}">
        <p14:creationId xmlns:p14="http://schemas.microsoft.com/office/powerpoint/2010/main" val="175657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7" name="TextBox 6"/>
          <p:cNvSpPr txBox="1"/>
          <p:nvPr/>
        </p:nvSpPr>
        <p:spPr>
          <a:xfrm>
            <a:off x="251520" y="1754814"/>
            <a:ext cx="6318702" cy="2604559"/>
          </a:xfrm>
          <a:prstGeom prst="rect">
            <a:avLst/>
          </a:prstGeom>
          <a:noFill/>
        </p:spPr>
        <p:txBody>
          <a:bodyPr wrap="square" rtlCol="0">
            <a:spAutoFit/>
          </a:bodyPr>
          <a:lstStyle/>
          <a:p>
            <a:r>
              <a:rPr lang="en-US" sz="3323" b="1" dirty="0">
                <a:solidFill>
                  <a:srgbClr val="7030A0"/>
                </a:solidFill>
                <a:latin typeface="Ubuntu" panose="020B0504030602030204" pitchFamily="34" charset="0"/>
              </a:rPr>
              <a:t>Unsupervised Learning – </a:t>
            </a:r>
            <a:endParaRPr lang="en-US" sz="3323" b="1" dirty="0" smtClean="0">
              <a:solidFill>
                <a:srgbClr val="7030A0"/>
              </a:solidFill>
              <a:latin typeface="Ubuntu" panose="020B0504030602030204" pitchFamily="34" charset="0"/>
            </a:endParaRPr>
          </a:p>
          <a:p>
            <a:r>
              <a:rPr lang="en-US" sz="3323" b="1" dirty="0" smtClean="0">
                <a:solidFill>
                  <a:srgbClr val="7030A0"/>
                </a:solidFill>
                <a:latin typeface="Ubuntu" panose="020B0504030602030204" pitchFamily="34" charset="0"/>
              </a:rPr>
              <a:t>PCA </a:t>
            </a:r>
            <a:r>
              <a:rPr lang="en-US" sz="3323" b="1" dirty="0">
                <a:solidFill>
                  <a:srgbClr val="7030A0"/>
                </a:solidFill>
                <a:latin typeface="Ubuntu" panose="020B0504030602030204" pitchFamily="34" charset="0"/>
              </a:rPr>
              <a:t>&amp; Clustering</a:t>
            </a:r>
          </a:p>
          <a:p>
            <a:r>
              <a:rPr lang="en-US" sz="2700" dirty="0" smtClean="0">
                <a:solidFill>
                  <a:schemeClr val="bg1">
                    <a:lumMod val="65000"/>
                  </a:schemeClr>
                </a:solidFill>
                <a:latin typeface="Ubuntu" panose="020B0504030602030204" pitchFamily="34" charset="0"/>
              </a:rPr>
              <a:t>Brian, Halperin, Julie Buard</a:t>
            </a:r>
            <a:endParaRPr lang="en-US" sz="2700" dirty="0">
              <a:solidFill>
                <a:schemeClr val="bg1">
                  <a:lumMod val="65000"/>
                </a:schemeClr>
              </a:solidFill>
              <a:latin typeface="Ubuntu" panose="020B0504030602030204" pitchFamily="34" charset="0"/>
            </a:endParaRPr>
          </a:p>
          <a:p>
            <a:r>
              <a:rPr lang="en-US" sz="2000" dirty="0" smtClean="0">
                <a:solidFill>
                  <a:schemeClr val="bg1">
                    <a:lumMod val="65000"/>
                  </a:schemeClr>
                </a:solidFill>
                <a:latin typeface="Ubuntu" panose="020B0504030602030204" pitchFamily="34" charset="0"/>
              </a:rPr>
              <a:t>September 21, 2018</a:t>
            </a:r>
            <a:endParaRPr lang="en-US" sz="2000" dirty="0">
              <a:solidFill>
                <a:schemeClr val="bg1">
                  <a:lumMod val="65000"/>
                </a:schemeClr>
              </a:solidFill>
              <a:latin typeface="Ubuntu" panose="020B0504030602030204" pitchFamily="34" charset="0"/>
            </a:endParaRPr>
          </a:p>
          <a:p>
            <a:endParaRPr lang="en-US" sz="825" dirty="0">
              <a:solidFill>
                <a:srgbClr val="2B0E3C"/>
              </a:solidFill>
            </a:endParaRPr>
          </a:p>
          <a:p>
            <a:endParaRPr lang="pl-PL" sz="3600" b="1" dirty="0">
              <a:solidFill>
                <a:srgbClr val="2B0E3C"/>
              </a:solidFill>
              <a:latin typeface="Ubuntu" panose="020B0504030602030204" pitchFamily="34" charset="0"/>
            </a:endParaRPr>
          </a:p>
        </p:txBody>
      </p:sp>
      <p:sp>
        <p:nvSpPr>
          <p:cNvPr id="2" name="Rectangle 1"/>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93726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err="1"/>
              <a:t>sne</a:t>
            </a:r>
            <a:r>
              <a:rPr lang="en-US" dirty="0"/>
              <a:t> for </a:t>
            </a:r>
            <a:r>
              <a:rPr lang="en-US" dirty="0" smtClean="0"/>
              <a:t>Clustering Visualization </a:t>
            </a:r>
            <a:endParaRPr lang="en-US" dirty="0"/>
          </a:p>
        </p:txBody>
      </p:sp>
      <p:sp>
        <p:nvSpPr>
          <p:cNvPr id="3" name="Content Placeholder 2"/>
          <p:cNvSpPr>
            <a:spLocks noGrp="1"/>
          </p:cNvSpPr>
          <p:nvPr>
            <p:ph idx="1"/>
          </p:nvPr>
        </p:nvSpPr>
        <p:spPr>
          <a:xfrm>
            <a:off x="320040" y="1782912"/>
            <a:ext cx="8503920" cy="2831544"/>
          </a:xfrm>
        </p:spPr>
        <p:txBody>
          <a:bodyPr/>
          <a:lstStyle/>
          <a:p>
            <a:r>
              <a:rPr lang="en-US" sz="1600" dirty="0"/>
              <a:t>Nasdaq Data </a:t>
            </a:r>
            <a:r>
              <a:rPr lang="en-US" sz="1600" dirty="0" smtClean="0"/>
              <a:t>Exploration by Andrew </a:t>
            </a:r>
            <a:r>
              <a:rPr lang="en-US" sz="1600" dirty="0"/>
              <a:t>Dotson and Peter Lam, April 2017, </a:t>
            </a:r>
            <a:r>
              <a:rPr lang="en-US" sz="1600" dirty="0" err="1"/>
              <a:t>Capgemin</a:t>
            </a:r>
            <a:r>
              <a:rPr lang="en-US" sz="1600" dirty="0"/>
              <a:t> </a:t>
            </a:r>
            <a:r>
              <a:rPr lang="en-US" sz="1600" dirty="0" smtClean="0"/>
              <a:t>NAR, Atlanta</a:t>
            </a:r>
            <a:endParaRPr lang="en-US" sz="1600" dirty="0"/>
          </a:p>
          <a:p>
            <a:endParaRPr lang="en-US" sz="1600" b="1" dirty="0" smtClean="0"/>
          </a:p>
          <a:p>
            <a:r>
              <a:rPr lang="en-US" sz="1600" b="1" dirty="0" smtClean="0"/>
              <a:t>Examples/Use Cases</a:t>
            </a:r>
            <a:endParaRPr lang="en-US" sz="1600" b="1" dirty="0"/>
          </a:p>
          <a:p>
            <a:pPr lvl="1"/>
            <a:r>
              <a:rPr lang="en-US" sz="1600" dirty="0"/>
              <a:t>Analyzing Past Data from many different </a:t>
            </a:r>
            <a:r>
              <a:rPr lang="en-US" sz="1600" dirty="0" smtClean="0"/>
              <a:t>companies</a:t>
            </a:r>
          </a:p>
          <a:p>
            <a:pPr lvl="1"/>
            <a:r>
              <a:rPr lang="en-US" sz="1600" dirty="0" smtClean="0"/>
              <a:t>Using </a:t>
            </a:r>
            <a:r>
              <a:rPr lang="en-US" sz="1600" dirty="0"/>
              <a:t>K-Means Clustering to Identify Industry </a:t>
            </a:r>
            <a:r>
              <a:rPr lang="en-US" sz="1600" dirty="0" smtClean="0"/>
              <a:t>Segments</a:t>
            </a:r>
          </a:p>
          <a:p>
            <a:pPr lvl="1"/>
            <a:r>
              <a:rPr lang="en-US" sz="1600" dirty="0" smtClean="0"/>
              <a:t>Recommendations </a:t>
            </a:r>
            <a:r>
              <a:rPr lang="en-US" sz="1600" dirty="0"/>
              <a:t>based off of K-Means </a:t>
            </a:r>
            <a:r>
              <a:rPr lang="en-US" sz="1600" dirty="0" smtClean="0"/>
              <a:t>Clusters</a:t>
            </a:r>
          </a:p>
          <a:p>
            <a:pPr lvl="1"/>
            <a:r>
              <a:rPr lang="en-US" sz="1600" dirty="0" smtClean="0"/>
              <a:t>Using </a:t>
            </a:r>
            <a:r>
              <a:rPr lang="en-US" sz="1600" dirty="0"/>
              <a:t>T-SNE to Further Examine Industry </a:t>
            </a:r>
            <a:r>
              <a:rPr lang="en-US" sz="1600" dirty="0" smtClean="0"/>
              <a:t>Segments</a:t>
            </a:r>
          </a:p>
          <a:p>
            <a:pPr lvl="1"/>
            <a:r>
              <a:rPr lang="en-US" sz="1600" dirty="0" smtClean="0"/>
              <a:t>Insights</a:t>
            </a:r>
            <a:r>
              <a:rPr lang="en-US" sz="1600" dirty="0"/>
              <a:t>, and Next Steps</a:t>
            </a:r>
          </a:p>
          <a:p>
            <a:endParaRPr lang="en-US" sz="1600" dirty="0"/>
          </a:p>
        </p:txBody>
      </p:sp>
    </p:spTree>
    <p:extLst>
      <p:ext uri="{BB962C8B-B14F-4D97-AF65-F5344CB8AC3E}">
        <p14:creationId xmlns:p14="http://schemas.microsoft.com/office/powerpoint/2010/main" val="313071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dirty="0"/>
              <a:t>Analyzing Past Data from Many Different Companies</a:t>
            </a:r>
          </a:p>
        </p:txBody>
      </p:sp>
      <p:graphicFrame>
        <p:nvGraphicFramePr>
          <p:cNvPr id="6" name="Diagram 5"/>
          <p:cNvGraphicFramePr/>
          <p:nvPr>
            <p:extLst>
              <p:ext uri="{D42A27DB-BD31-4B8C-83A1-F6EECF244321}">
                <p14:modId xmlns:p14="http://schemas.microsoft.com/office/powerpoint/2010/main" val="734109529"/>
              </p:ext>
            </p:extLst>
          </p:nvPr>
        </p:nvGraphicFramePr>
        <p:xfrm>
          <a:off x="130854" y="1705864"/>
          <a:ext cx="8784546" cy="2092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731" y="3986312"/>
            <a:ext cx="8335230" cy="896700"/>
          </a:xfrm>
          <a:prstGeom prst="rect">
            <a:avLst/>
          </a:prstGeom>
        </p:spPr>
      </p:pic>
      <p:sp>
        <p:nvSpPr>
          <p:cNvPr id="8" name="Rectangle 7"/>
          <p:cNvSpPr/>
          <p:nvPr/>
        </p:nvSpPr>
        <p:spPr>
          <a:xfrm>
            <a:off x="488732" y="3798680"/>
            <a:ext cx="1923394" cy="3141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9" name="TextBox 8"/>
          <p:cNvSpPr txBox="1"/>
          <p:nvPr/>
        </p:nvSpPr>
        <p:spPr>
          <a:xfrm>
            <a:off x="488730" y="3847813"/>
            <a:ext cx="2306424" cy="300082"/>
          </a:xfrm>
          <a:prstGeom prst="rect">
            <a:avLst/>
          </a:prstGeom>
          <a:noFill/>
        </p:spPr>
        <p:txBody>
          <a:bodyPr wrap="square" rtlCol="0">
            <a:spAutoFit/>
          </a:bodyPr>
          <a:lstStyle/>
          <a:p>
            <a:pPr defTabSz="685817">
              <a:spcAft>
                <a:spcPts val="450"/>
              </a:spcAft>
            </a:pPr>
            <a:r>
              <a:rPr lang="en-US" sz="1350" b="1" dirty="0">
                <a:solidFill>
                  <a:prstClr val="black"/>
                </a:solidFill>
                <a:cs typeface="Arial" pitchFamily="34" charset="0"/>
              </a:rPr>
              <a:t>Breakdown of Industries</a:t>
            </a:r>
          </a:p>
        </p:txBody>
      </p:sp>
      <p:sp>
        <p:nvSpPr>
          <p:cNvPr id="10" name="Oval 9"/>
          <p:cNvSpPr/>
          <p:nvPr/>
        </p:nvSpPr>
        <p:spPr>
          <a:xfrm>
            <a:off x="3641837" y="4523534"/>
            <a:ext cx="1158765" cy="480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11" name="Oval 10"/>
          <p:cNvSpPr/>
          <p:nvPr/>
        </p:nvSpPr>
        <p:spPr>
          <a:xfrm>
            <a:off x="6499334" y="4185177"/>
            <a:ext cx="1158765" cy="4808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12" name="Text Placeholder 4"/>
          <p:cNvSpPr txBox="1">
            <a:spLocks/>
          </p:cNvSpPr>
          <p:nvPr/>
        </p:nvSpPr>
        <p:spPr>
          <a:xfrm>
            <a:off x="488731" y="5749446"/>
            <a:ext cx="7258050" cy="284102"/>
          </a:xfrm>
          <a:prstGeom prst="rect">
            <a:avLst/>
          </a:prstGeom>
        </p:spPr>
        <p:txBody>
          <a:bodyPr>
            <a:normAutofit fontScale="62500" lnSpcReduction="20000"/>
          </a:bodyPr>
          <a:lst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108" i="1" dirty="0">
                <a:solidFill>
                  <a:srgbClr val="909090"/>
                </a:solidFill>
              </a:rPr>
              <a:t>Sources: Andrew Dotson and Peter Lam, April 2017, </a:t>
            </a:r>
            <a:r>
              <a:rPr lang="en-US" sz="1108" i="1" dirty="0" err="1">
                <a:solidFill>
                  <a:srgbClr val="909090"/>
                </a:solidFill>
              </a:rPr>
              <a:t>Capgemin</a:t>
            </a:r>
            <a:r>
              <a:rPr lang="en-US" sz="1108" i="1" dirty="0">
                <a:solidFill>
                  <a:srgbClr val="909090"/>
                </a:solidFill>
              </a:rPr>
              <a:t> NA,  Atlanta</a:t>
            </a:r>
          </a:p>
          <a:p>
            <a:pPr marL="0" indent="0">
              <a:buNone/>
            </a:pPr>
            <a:r>
              <a:rPr lang="en-US" sz="1108" i="1" dirty="0">
                <a:solidFill>
                  <a:srgbClr val="909090"/>
                </a:solidFill>
              </a:rPr>
              <a:t>Photos from Google </a:t>
            </a:r>
          </a:p>
        </p:txBody>
      </p:sp>
    </p:spTree>
    <p:extLst>
      <p:ext uri="{BB962C8B-B14F-4D97-AF65-F5344CB8AC3E}">
        <p14:creationId xmlns:p14="http://schemas.microsoft.com/office/powerpoint/2010/main" val="2585363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dirty="0"/>
              <a:t>Using K-Means Clustering to Identify Industry Segments</a:t>
            </a:r>
          </a:p>
        </p:txBody>
      </p:sp>
      <p:graphicFrame>
        <p:nvGraphicFramePr>
          <p:cNvPr id="4" name="Diagram 3"/>
          <p:cNvGraphicFramePr/>
          <p:nvPr>
            <p:extLst>
              <p:ext uri="{D42A27DB-BD31-4B8C-83A1-F6EECF244321}">
                <p14:modId xmlns:p14="http://schemas.microsoft.com/office/powerpoint/2010/main" val="308720765"/>
              </p:ext>
            </p:extLst>
          </p:nvPr>
        </p:nvGraphicFramePr>
        <p:xfrm>
          <a:off x="320040" y="1120839"/>
          <a:ext cx="8503920" cy="1227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srcRect r="7004"/>
          <a:stretch/>
        </p:blipFill>
        <p:spPr>
          <a:xfrm>
            <a:off x="741165" y="2304752"/>
            <a:ext cx="3929493" cy="2730937"/>
          </a:xfrm>
          <a:prstGeom prst="rect">
            <a:avLst/>
          </a:prstGeom>
        </p:spPr>
      </p:pic>
      <p:sp>
        <p:nvSpPr>
          <p:cNvPr id="6" name="Rounded Rectangle 5"/>
          <p:cNvSpPr/>
          <p:nvPr/>
        </p:nvSpPr>
        <p:spPr>
          <a:xfrm>
            <a:off x="801303" y="5171997"/>
            <a:ext cx="7738711" cy="445730"/>
          </a:xfrm>
          <a:prstGeom prst="round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7" name="TextBox 6"/>
          <p:cNvSpPr txBox="1"/>
          <p:nvPr/>
        </p:nvSpPr>
        <p:spPr>
          <a:xfrm>
            <a:off x="2502657" y="5231173"/>
            <a:ext cx="7745931" cy="618118"/>
          </a:xfrm>
          <a:prstGeom prst="rect">
            <a:avLst/>
          </a:prstGeom>
          <a:noFill/>
        </p:spPr>
        <p:txBody>
          <a:bodyPr wrap="square" rtlCol="0">
            <a:spAutoFit/>
          </a:bodyPr>
          <a:lstStyle/>
          <a:p>
            <a:pPr defTabSz="685817">
              <a:spcAft>
                <a:spcPts val="450"/>
              </a:spcAft>
            </a:pPr>
            <a:r>
              <a:rPr lang="en-US" sz="1500" b="1" dirty="0">
                <a:solidFill>
                  <a:prstClr val="white"/>
                </a:solidFill>
                <a:cs typeface="Arial" pitchFamily="34" charset="0"/>
              </a:rPr>
              <a:t>Optimal Cluster Size ~3-5.  All clusters overlap.</a:t>
            </a:r>
          </a:p>
          <a:p>
            <a:pPr defTabSz="685817">
              <a:spcAft>
                <a:spcPts val="450"/>
              </a:spcAft>
            </a:pPr>
            <a:endParaRPr lang="en-US" sz="1500" dirty="0">
              <a:solidFill>
                <a:prstClr val="white"/>
              </a:solidFill>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514468804"/>
              </p:ext>
            </p:extLst>
          </p:nvPr>
        </p:nvGraphicFramePr>
        <p:xfrm>
          <a:off x="4729657" y="2420764"/>
          <a:ext cx="3373818" cy="1104288"/>
        </p:xfrm>
        <a:graphic>
          <a:graphicData uri="http://schemas.openxmlformats.org/drawingml/2006/table">
            <a:tbl>
              <a:tblPr firstRow="1" bandRow="1">
                <a:tableStyleId>{5C22544A-7EE6-4342-B048-85BDC9FD1C3A}</a:tableStyleId>
              </a:tblPr>
              <a:tblGrid>
                <a:gridCol w="1124606">
                  <a:extLst>
                    <a:ext uri="{9D8B030D-6E8A-4147-A177-3AD203B41FA5}">
                      <a16:colId xmlns="" xmlns:a16="http://schemas.microsoft.com/office/drawing/2014/main" val="20000"/>
                    </a:ext>
                  </a:extLst>
                </a:gridCol>
                <a:gridCol w="1124606">
                  <a:extLst>
                    <a:ext uri="{9D8B030D-6E8A-4147-A177-3AD203B41FA5}">
                      <a16:colId xmlns="" xmlns:a16="http://schemas.microsoft.com/office/drawing/2014/main" val="20001"/>
                    </a:ext>
                  </a:extLst>
                </a:gridCol>
                <a:gridCol w="1124606">
                  <a:extLst>
                    <a:ext uri="{9D8B030D-6E8A-4147-A177-3AD203B41FA5}">
                      <a16:colId xmlns="" xmlns:a16="http://schemas.microsoft.com/office/drawing/2014/main" val="20002"/>
                    </a:ext>
                  </a:extLst>
                </a:gridCol>
              </a:tblGrid>
              <a:tr h="337950">
                <a:tc>
                  <a:txBody>
                    <a:bodyPr/>
                    <a:lstStyle/>
                    <a:p>
                      <a:pPr algn="ctr"/>
                      <a:r>
                        <a:rPr lang="en-US" sz="1100" dirty="0"/>
                        <a:t>Cluster 1</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Cluster 2</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dirty="0"/>
                        <a:t>Cluster 3</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766338">
                <a:tc>
                  <a:txBody>
                    <a:bodyPr/>
                    <a:lstStyle/>
                    <a:p>
                      <a:pPr algn="ctr">
                        <a:lnSpc>
                          <a:spcPct val="150000"/>
                        </a:lnSpc>
                      </a:pPr>
                      <a:r>
                        <a:rPr lang="en-US" sz="2700" dirty="0"/>
                        <a:t>798</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sz="2700" dirty="0"/>
                        <a:t>90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lnSpc>
                          <a:spcPct val="150000"/>
                        </a:lnSpc>
                      </a:pPr>
                      <a:r>
                        <a:rPr lang="en-US" sz="2700" dirty="0"/>
                        <a:t>270</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40819663"/>
              </p:ext>
            </p:extLst>
          </p:nvPr>
        </p:nvGraphicFramePr>
        <p:xfrm>
          <a:off x="4729657" y="3605672"/>
          <a:ext cx="3373820" cy="1404886"/>
        </p:xfrm>
        <a:graphic>
          <a:graphicData uri="http://schemas.openxmlformats.org/drawingml/2006/table">
            <a:tbl>
              <a:tblPr firstRow="1" bandRow="1">
                <a:tableStyleId>{3C2FFA5D-87B4-456A-9821-1D502468CF0F}</a:tableStyleId>
              </a:tblPr>
              <a:tblGrid>
                <a:gridCol w="1095956">
                  <a:extLst>
                    <a:ext uri="{9D8B030D-6E8A-4147-A177-3AD203B41FA5}">
                      <a16:colId xmlns="" xmlns:a16="http://schemas.microsoft.com/office/drawing/2014/main" val="20000"/>
                    </a:ext>
                  </a:extLst>
                </a:gridCol>
                <a:gridCol w="2277864">
                  <a:extLst>
                    <a:ext uri="{9D8B030D-6E8A-4147-A177-3AD203B41FA5}">
                      <a16:colId xmlns="" xmlns:a16="http://schemas.microsoft.com/office/drawing/2014/main" val="20001"/>
                    </a:ext>
                  </a:extLst>
                </a:gridCol>
              </a:tblGrid>
              <a:tr h="454793">
                <a:tc>
                  <a:txBody>
                    <a:bodyPr/>
                    <a:lstStyle/>
                    <a:p>
                      <a:r>
                        <a:rPr lang="en-US" sz="1400" dirty="0"/>
                        <a:t>Cluster 1</a:t>
                      </a:r>
                    </a:p>
                  </a:txBody>
                  <a:tcPr marL="68580" marR="68580" marT="34290" marB="34290"/>
                </a:tc>
                <a:tc>
                  <a:txBody>
                    <a:bodyPr/>
                    <a:lstStyle/>
                    <a:p>
                      <a:r>
                        <a:rPr lang="en-US" sz="1400" dirty="0"/>
                        <a:t>Financial and Services</a:t>
                      </a:r>
                    </a:p>
                  </a:txBody>
                  <a:tcPr marL="68580" marR="68580" marT="34290" marB="34290"/>
                </a:tc>
                <a:extLst>
                  <a:ext uri="{0D108BD9-81ED-4DB2-BD59-A6C34878D82A}">
                    <a16:rowId xmlns="" xmlns:a16="http://schemas.microsoft.com/office/drawing/2014/main" val="10000"/>
                  </a:ext>
                </a:extLst>
              </a:tr>
              <a:tr h="406206">
                <a:tc>
                  <a:txBody>
                    <a:bodyPr/>
                    <a:lstStyle/>
                    <a:p>
                      <a:r>
                        <a:rPr lang="en-US" sz="1400" dirty="0"/>
                        <a:t>Cluster 2</a:t>
                      </a:r>
                    </a:p>
                  </a:txBody>
                  <a:tcPr marL="68580" marR="68580" marT="34290" marB="34290">
                    <a:solidFill>
                      <a:schemeClr val="bg1">
                        <a:lumMod val="95000"/>
                      </a:schemeClr>
                    </a:solidFill>
                  </a:tcPr>
                </a:tc>
                <a:tc>
                  <a:txBody>
                    <a:bodyPr/>
                    <a:lstStyle/>
                    <a:p>
                      <a:r>
                        <a:rPr lang="en-US" sz="1400" dirty="0"/>
                        <a:t>Technology and Healthcare</a:t>
                      </a:r>
                    </a:p>
                  </a:txBody>
                  <a:tcPr marL="68580" marR="68580" marT="34290" marB="34290">
                    <a:solidFill>
                      <a:schemeClr val="bg1">
                        <a:lumMod val="95000"/>
                      </a:schemeClr>
                    </a:solidFill>
                  </a:tcPr>
                </a:tc>
                <a:extLst>
                  <a:ext uri="{0D108BD9-81ED-4DB2-BD59-A6C34878D82A}">
                    <a16:rowId xmlns="" xmlns:a16="http://schemas.microsoft.com/office/drawing/2014/main" val="10001"/>
                  </a:ext>
                </a:extLst>
              </a:tr>
              <a:tr h="454793">
                <a:tc>
                  <a:txBody>
                    <a:bodyPr/>
                    <a:lstStyle/>
                    <a:p>
                      <a:r>
                        <a:rPr lang="en-US" sz="1400" dirty="0"/>
                        <a:t>Cluster 3</a:t>
                      </a:r>
                    </a:p>
                  </a:txBody>
                  <a:tcPr marL="68580" marR="68580" marT="34290" marB="34290">
                    <a:solidFill>
                      <a:schemeClr val="bg1">
                        <a:lumMod val="95000"/>
                      </a:schemeClr>
                    </a:solidFill>
                  </a:tcPr>
                </a:tc>
                <a:tc>
                  <a:txBody>
                    <a:bodyPr/>
                    <a:lstStyle/>
                    <a:p>
                      <a:r>
                        <a:rPr lang="en-US" sz="1400" dirty="0"/>
                        <a:t>Technology and Services</a:t>
                      </a:r>
                    </a:p>
                  </a:txBody>
                  <a:tcPr marL="68580" marR="68580" marT="34290" marB="34290">
                    <a:solidFill>
                      <a:schemeClr val="bg1">
                        <a:lumMod val="95000"/>
                      </a:schemeClr>
                    </a:solidFill>
                  </a:tcPr>
                </a:tc>
                <a:extLst>
                  <a:ext uri="{0D108BD9-81ED-4DB2-BD59-A6C34878D82A}">
                    <a16:rowId xmlns="" xmlns:a16="http://schemas.microsoft.com/office/drawing/2014/main" val="10002"/>
                  </a:ext>
                </a:extLst>
              </a:tr>
            </a:tbl>
          </a:graphicData>
        </a:graphic>
      </p:graphicFrame>
      <p:sp>
        <p:nvSpPr>
          <p:cNvPr id="9" name="Text Placeholder 4"/>
          <p:cNvSpPr txBox="1">
            <a:spLocks/>
          </p:cNvSpPr>
          <p:nvPr/>
        </p:nvSpPr>
        <p:spPr>
          <a:xfrm>
            <a:off x="650225" y="5890343"/>
            <a:ext cx="7258050" cy="284102"/>
          </a:xfrm>
          <a:prstGeom prst="rect">
            <a:avLst/>
          </a:prstGeom>
        </p:spPr>
        <p:txBody>
          <a:bodyPr>
            <a:normAutofit/>
          </a:bodyPr>
          <a:lst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108" i="1" dirty="0">
                <a:solidFill>
                  <a:srgbClr val="909090"/>
                </a:solidFill>
              </a:rPr>
              <a:t>Sources: Andrew Dotson and Peter Lam, April 2017, </a:t>
            </a:r>
            <a:r>
              <a:rPr lang="en-US" sz="1108" i="1" dirty="0" err="1">
                <a:solidFill>
                  <a:srgbClr val="909090"/>
                </a:solidFill>
              </a:rPr>
              <a:t>Capgemin</a:t>
            </a:r>
            <a:r>
              <a:rPr lang="en-US" sz="1108" i="1" dirty="0">
                <a:solidFill>
                  <a:srgbClr val="909090"/>
                </a:solidFill>
              </a:rPr>
              <a:t> NA,  Atlanta</a:t>
            </a:r>
          </a:p>
        </p:txBody>
      </p:sp>
    </p:spTree>
    <p:extLst>
      <p:ext uri="{BB962C8B-B14F-4D97-AF65-F5344CB8AC3E}">
        <p14:creationId xmlns:p14="http://schemas.microsoft.com/office/powerpoint/2010/main" val="3041902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dirty="0"/>
              <a:t>Recommendations based off of K-Mean Clusters</a:t>
            </a:r>
          </a:p>
        </p:txBody>
      </p:sp>
      <p:sp>
        <p:nvSpPr>
          <p:cNvPr id="4" name="Rounded Rectangle 3"/>
          <p:cNvSpPr/>
          <p:nvPr/>
        </p:nvSpPr>
        <p:spPr>
          <a:xfrm>
            <a:off x="596353" y="4950655"/>
            <a:ext cx="7738711" cy="722704"/>
          </a:xfrm>
          <a:prstGeom prst="round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5" name="TextBox 4"/>
          <p:cNvSpPr txBox="1"/>
          <p:nvPr/>
        </p:nvSpPr>
        <p:spPr>
          <a:xfrm>
            <a:off x="730568" y="5023478"/>
            <a:ext cx="7443856" cy="848950"/>
          </a:xfrm>
          <a:prstGeom prst="rect">
            <a:avLst/>
          </a:prstGeom>
          <a:noFill/>
        </p:spPr>
        <p:txBody>
          <a:bodyPr wrap="square" rtlCol="0">
            <a:spAutoFit/>
          </a:bodyPr>
          <a:lstStyle/>
          <a:p>
            <a:pPr algn="ctr" defTabSz="685817">
              <a:spcAft>
                <a:spcPts val="450"/>
              </a:spcAft>
            </a:pPr>
            <a:r>
              <a:rPr lang="en-US" sz="1500" b="1" dirty="0">
                <a:solidFill>
                  <a:prstClr val="white"/>
                </a:solidFill>
                <a:cs typeface="Arial" pitchFamily="34" charset="0"/>
              </a:rPr>
              <a:t>Found the top performing stocks over the past 10 years per cluster.  Note: Finance is 29% of the data set but is not represented in our model.</a:t>
            </a:r>
          </a:p>
          <a:p>
            <a:pPr defTabSz="685817">
              <a:spcAft>
                <a:spcPts val="450"/>
              </a:spcAft>
            </a:pPr>
            <a:endParaRPr lang="en-US" sz="1500" b="1" dirty="0">
              <a:solidFill>
                <a:prstClr val="white"/>
              </a:solidFill>
              <a:cs typeface="Arial"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53040035"/>
              </p:ext>
            </p:extLst>
          </p:nvPr>
        </p:nvGraphicFramePr>
        <p:xfrm>
          <a:off x="245394" y="1434556"/>
          <a:ext cx="8578566" cy="937260"/>
        </p:xfrm>
        <a:graphic>
          <a:graphicData uri="http://schemas.openxmlformats.org/drawingml/2006/table">
            <a:tbl>
              <a:tblPr firstRow="1" bandRow="1">
                <a:tableStyleId>{5C22544A-7EE6-4342-B048-85BDC9FD1C3A}</a:tableStyleId>
              </a:tblPr>
              <a:tblGrid>
                <a:gridCol w="1429761">
                  <a:extLst>
                    <a:ext uri="{9D8B030D-6E8A-4147-A177-3AD203B41FA5}">
                      <a16:colId xmlns="" xmlns:a16="http://schemas.microsoft.com/office/drawing/2014/main" val="20000"/>
                    </a:ext>
                  </a:extLst>
                </a:gridCol>
                <a:gridCol w="1429761">
                  <a:extLst>
                    <a:ext uri="{9D8B030D-6E8A-4147-A177-3AD203B41FA5}">
                      <a16:colId xmlns="" xmlns:a16="http://schemas.microsoft.com/office/drawing/2014/main" val="20001"/>
                    </a:ext>
                  </a:extLst>
                </a:gridCol>
                <a:gridCol w="1429761">
                  <a:extLst>
                    <a:ext uri="{9D8B030D-6E8A-4147-A177-3AD203B41FA5}">
                      <a16:colId xmlns="" xmlns:a16="http://schemas.microsoft.com/office/drawing/2014/main" val="20002"/>
                    </a:ext>
                  </a:extLst>
                </a:gridCol>
                <a:gridCol w="1429761">
                  <a:extLst>
                    <a:ext uri="{9D8B030D-6E8A-4147-A177-3AD203B41FA5}">
                      <a16:colId xmlns="" xmlns:a16="http://schemas.microsoft.com/office/drawing/2014/main" val="20003"/>
                    </a:ext>
                  </a:extLst>
                </a:gridCol>
                <a:gridCol w="1429761">
                  <a:extLst>
                    <a:ext uri="{9D8B030D-6E8A-4147-A177-3AD203B41FA5}">
                      <a16:colId xmlns="" xmlns:a16="http://schemas.microsoft.com/office/drawing/2014/main" val="20004"/>
                    </a:ext>
                  </a:extLst>
                </a:gridCol>
                <a:gridCol w="1429761">
                  <a:extLst>
                    <a:ext uri="{9D8B030D-6E8A-4147-A177-3AD203B41FA5}">
                      <a16:colId xmlns="" xmlns:a16="http://schemas.microsoft.com/office/drawing/2014/main" val="20005"/>
                    </a:ext>
                  </a:extLst>
                </a:gridCol>
              </a:tblGrid>
              <a:tr h="278130">
                <a:tc>
                  <a:txBody>
                    <a:bodyPr/>
                    <a:lstStyle/>
                    <a:p>
                      <a:r>
                        <a:rPr lang="en-US" sz="1600" dirty="0"/>
                        <a:t>Cluster 1</a:t>
                      </a:r>
                    </a:p>
                  </a:txBody>
                  <a:tcPr marL="68580" marR="68580" marT="34290" marB="34290"/>
                </a:tc>
                <a:tc>
                  <a:txBody>
                    <a:bodyPr/>
                    <a:lstStyle/>
                    <a:p>
                      <a:endParaRPr lang="en-US" sz="1600"/>
                    </a:p>
                  </a:txBody>
                  <a:tcPr marL="68580" marR="68580" marT="34290" marB="34290"/>
                </a:tc>
                <a:tc>
                  <a:txBody>
                    <a:bodyPr/>
                    <a:lstStyle/>
                    <a:p>
                      <a:endParaRPr lang="en-US" sz="1600" dirty="0"/>
                    </a:p>
                  </a:txBody>
                  <a:tcPr marL="68580" marR="68580" marT="34290" marB="34290"/>
                </a:tc>
                <a:tc>
                  <a:txBody>
                    <a:bodyPr/>
                    <a:lstStyle/>
                    <a:p>
                      <a:endParaRPr lang="en-US" sz="1600"/>
                    </a:p>
                  </a:txBody>
                  <a:tcPr marL="68580" marR="68580" marT="34290" marB="34290"/>
                </a:tc>
                <a:tc>
                  <a:txBody>
                    <a:bodyPr/>
                    <a:lstStyle/>
                    <a:p>
                      <a:endParaRPr lang="en-US" sz="1600" dirty="0"/>
                    </a:p>
                  </a:txBody>
                  <a:tcPr marL="68580" marR="68580" marT="34290" marB="34290"/>
                </a:tc>
                <a:tc>
                  <a:txBody>
                    <a:bodyPr/>
                    <a:lstStyle/>
                    <a:p>
                      <a:endParaRPr lang="en-US" sz="1600"/>
                    </a:p>
                  </a:txBody>
                  <a:tcPr marL="68580" marR="68580" marT="34290" marB="34290"/>
                </a:tc>
                <a:extLst>
                  <a:ext uri="{0D108BD9-81ED-4DB2-BD59-A6C34878D82A}">
                    <a16:rowId xmlns="" xmlns:a16="http://schemas.microsoft.com/office/drawing/2014/main" val="10000"/>
                  </a:ext>
                </a:extLst>
              </a:tr>
              <a:tr h="278130">
                <a:tc>
                  <a:txBody>
                    <a:bodyPr/>
                    <a:lstStyle/>
                    <a:p>
                      <a:r>
                        <a:rPr lang="en-US" sz="1600" dirty="0"/>
                        <a:t>Stock Symbol</a:t>
                      </a:r>
                    </a:p>
                  </a:txBody>
                  <a:tcPr marL="68580" marR="68580" marT="34290" marB="34290">
                    <a:solidFill>
                      <a:schemeClr val="bg1">
                        <a:lumMod val="95000"/>
                      </a:schemeClr>
                    </a:solidFill>
                  </a:tcPr>
                </a:tc>
                <a:tc>
                  <a:txBody>
                    <a:bodyPr/>
                    <a:lstStyle/>
                    <a:p>
                      <a:r>
                        <a:rPr lang="en-US" sz="1600" dirty="0"/>
                        <a:t>AMED</a:t>
                      </a:r>
                    </a:p>
                  </a:txBody>
                  <a:tcPr marL="68580" marR="68580" marT="34290" marB="34290">
                    <a:solidFill>
                      <a:schemeClr val="bg1">
                        <a:lumMod val="95000"/>
                      </a:schemeClr>
                    </a:solidFill>
                  </a:tcPr>
                </a:tc>
                <a:tc>
                  <a:txBody>
                    <a:bodyPr/>
                    <a:lstStyle/>
                    <a:p>
                      <a:r>
                        <a:rPr lang="en-US" sz="1600" dirty="0"/>
                        <a:t>ISRL</a:t>
                      </a:r>
                    </a:p>
                  </a:txBody>
                  <a:tcPr marL="68580" marR="68580" marT="34290" marB="34290">
                    <a:solidFill>
                      <a:schemeClr val="bg1">
                        <a:lumMod val="95000"/>
                      </a:schemeClr>
                    </a:solidFill>
                  </a:tcPr>
                </a:tc>
                <a:tc>
                  <a:txBody>
                    <a:bodyPr/>
                    <a:lstStyle/>
                    <a:p>
                      <a:r>
                        <a:rPr lang="en-US" sz="1600" dirty="0"/>
                        <a:t>AFAM</a:t>
                      </a:r>
                    </a:p>
                  </a:txBody>
                  <a:tcPr marL="68580" marR="68580" marT="34290" marB="34290">
                    <a:solidFill>
                      <a:schemeClr val="bg1">
                        <a:lumMod val="95000"/>
                      </a:schemeClr>
                    </a:solidFill>
                  </a:tcPr>
                </a:tc>
                <a:tc>
                  <a:txBody>
                    <a:bodyPr/>
                    <a:lstStyle/>
                    <a:p>
                      <a:r>
                        <a:rPr lang="en-US" sz="1600" dirty="0"/>
                        <a:t>MDCA</a:t>
                      </a:r>
                    </a:p>
                  </a:txBody>
                  <a:tcPr marL="68580" marR="68580" marT="34290" marB="34290">
                    <a:solidFill>
                      <a:schemeClr val="bg1">
                        <a:lumMod val="95000"/>
                      </a:schemeClr>
                    </a:solidFill>
                  </a:tcPr>
                </a:tc>
                <a:tc>
                  <a:txBody>
                    <a:bodyPr/>
                    <a:lstStyle/>
                    <a:p>
                      <a:r>
                        <a:rPr lang="en-US" sz="1600" dirty="0"/>
                        <a:t>IDSA</a:t>
                      </a:r>
                    </a:p>
                  </a:txBody>
                  <a:tcPr marL="68580" marR="68580" marT="34290" marB="34290">
                    <a:solidFill>
                      <a:schemeClr val="bg1">
                        <a:lumMod val="95000"/>
                      </a:schemeClr>
                    </a:solidFill>
                  </a:tcPr>
                </a:tc>
                <a:extLst>
                  <a:ext uri="{0D108BD9-81ED-4DB2-BD59-A6C34878D82A}">
                    <a16:rowId xmlns="" xmlns:a16="http://schemas.microsoft.com/office/drawing/2014/main" val="10001"/>
                  </a:ext>
                </a:extLst>
              </a:tr>
              <a:tr h="278130">
                <a:tc>
                  <a:txBody>
                    <a:bodyPr/>
                    <a:lstStyle/>
                    <a:p>
                      <a:r>
                        <a:rPr lang="en-US" sz="1600" dirty="0"/>
                        <a:t>Industry</a:t>
                      </a:r>
                    </a:p>
                  </a:txBody>
                  <a:tcPr marL="68580" marR="68580" marT="34290" marB="34290">
                    <a:solidFill>
                      <a:schemeClr val="bg1">
                        <a:lumMod val="95000"/>
                      </a:schemeClr>
                    </a:solidFill>
                  </a:tcPr>
                </a:tc>
                <a:tc>
                  <a:txBody>
                    <a:bodyPr/>
                    <a:lstStyle/>
                    <a:p>
                      <a:r>
                        <a:rPr lang="en-US" sz="1600" dirty="0"/>
                        <a:t>Healthcare</a:t>
                      </a:r>
                    </a:p>
                  </a:txBody>
                  <a:tcPr marL="68580" marR="68580" marT="34290" marB="34290">
                    <a:solidFill>
                      <a:schemeClr val="bg1">
                        <a:lumMod val="95000"/>
                      </a:schemeClr>
                    </a:solidFill>
                  </a:tcPr>
                </a:tc>
                <a:tc>
                  <a:txBody>
                    <a:bodyPr/>
                    <a:lstStyle/>
                    <a:p>
                      <a:r>
                        <a:rPr lang="en-US" sz="1600" dirty="0"/>
                        <a:t>Basic Material</a:t>
                      </a:r>
                    </a:p>
                  </a:txBody>
                  <a:tcPr marL="68580" marR="68580" marT="34290" marB="34290">
                    <a:solidFill>
                      <a:schemeClr val="bg1">
                        <a:lumMod val="95000"/>
                      </a:schemeClr>
                    </a:solidFill>
                  </a:tcPr>
                </a:tc>
                <a:tc>
                  <a:txBody>
                    <a:bodyPr/>
                    <a:lstStyle/>
                    <a:p>
                      <a:r>
                        <a:rPr lang="en-US" sz="1600" dirty="0"/>
                        <a:t>Healthcare</a:t>
                      </a:r>
                    </a:p>
                  </a:txBody>
                  <a:tcPr marL="68580" marR="68580" marT="34290" marB="34290">
                    <a:solidFill>
                      <a:schemeClr val="bg1">
                        <a:lumMod val="95000"/>
                      </a:schemeClr>
                    </a:solidFill>
                  </a:tcPr>
                </a:tc>
                <a:tc>
                  <a:txBody>
                    <a:bodyPr/>
                    <a:lstStyle/>
                    <a:p>
                      <a:r>
                        <a:rPr lang="en-US" sz="1600" dirty="0"/>
                        <a:t>Healthcare</a:t>
                      </a:r>
                    </a:p>
                  </a:txBody>
                  <a:tcPr marL="68580" marR="68580" marT="34290" marB="34290">
                    <a:solidFill>
                      <a:schemeClr val="bg1">
                        <a:lumMod val="95000"/>
                      </a:schemeClr>
                    </a:solidFill>
                  </a:tcPr>
                </a:tc>
                <a:tc>
                  <a:txBody>
                    <a:bodyPr/>
                    <a:lstStyle/>
                    <a:p>
                      <a:r>
                        <a:rPr lang="en-US" sz="1600" dirty="0"/>
                        <a:t>Services</a:t>
                      </a:r>
                    </a:p>
                  </a:txBody>
                  <a:tcPr marL="68580" marR="68580" marT="34290" marB="34290">
                    <a:solidFill>
                      <a:schemeClr val="bg1">
                        <a:lumMod val="95000"/>
                      </a:schemeClr>
                    </a:solidFill>
                  </a:tcPr>
                </a:tc>
                <a:extLst>
                  <a:ext uri="{0D108BD9-81ED-4DB2-BD59-A6C34878D82A}">
                    <a16:rowId xmlns=""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24781621"/>
              </p:ext>
            </p:extLst>
          </p:nvPr>
        </p:nvGraphicFramePr>
        <p:xfrm>
          <a:off x="245393" y="2635942"/>
          <a:ext cx="8578566" cy="937260"/>
        </p:xfrm>
        <a:graphic>
          <a:graphicData uri="http://schemas.openxmlformats.org/drawingml/2006/table">
            <a:tbl>
              <a:tblPr firstRow="1" bandRow="1">
                <a:tableStyleId>{5C22544A-7EE6-4342-B048-85BDC9FD1C3A}</a:tableStyleId>
              </a:tblPr>
              <a:tblGrid>
                <a:gridCol w="1429761">
                  <a:extLst>
                    <a:ext uri="{9D8B030D-6E8A-4147-A177-3AD203B41FA5}">
                      <a16:colId xmlns="" xmlns:a16="http://schemas.microsoft.com/office/drawing/2014/main" val="20000"/>
                    </a:ext>
                  </a:extLst>
                </a:gridCol>
                <a:gridCol w="1429761">
                  <a:extLst>
                    <a:ext uri="{9D8B030D-6E8A-4147-A177-3AD203B41FA5}">
                      <a16:colId xmlns="" xmlns:a16="http://schemas.microsoft.com/office/drawing/2014/main" val="20001"/>
                    </a:ext>
                  </a:extLst>
                </a:gridCol>
                <a:gridCol w="1429761">
                  <a:extLst>
                    <a:ext uri="{9D8B030D-6E8A-4147-A177-3AD203B41FA5}">
                      <a16:colId xmlns="" xmlns:a16="http://schemas.microsoft.com/office/drawing/2014/main" val="20002"/>
                    </a:ext>
                  </a:extLst>
                </a:gridCol>
                <a:gridCol w="1429761">
                  <a:extLst>
                    <a:ext uri="{9D8B030D-6E8A-4147-A177-3AD203B41FA5}">
                      <a16:colId xmlns="" xmlns:a16="http://schemas.microsoft.com/office/drawing/2014/main" val="20003"/>
                    </a:ext>
                  </a:extLst>
                </a:gridCol>
                <a:gridCol w="1429761">
                  <a:extLst>
                    <a:ext uri="{9D8B030D-6E8A-4147-A177-3AD203B41FA5}">
                      <a16:colId xmlns="" xmlns:a16="http://schemas.microsoft.com/office/drawing/2014/main" val="20004"/>
                    </a:ext>
                  </a:extLst>
                </a:gridCol>
                <a:gridCol w="1429761">
                  <a:extLst>
                    <a:ext uri="{9D8B030D-6E8A-4147-A177-3AD203B41FA5}">
                      <a16:colId xmlns="" xmlns:a16="http://schemas.microsoft.com/office/drawing/2014/main" val="20005"/>
                    </a:ext>
                  </a:extLst>
                </a:gridCol>
              </a:tblGrid>
              <a:tr h="278130">
                <a:tc>
                  <a:txBody>
                    <a:bodyPr/>
                    <a:lstStyle/>
                    <a:p>
                      <a:r>
                        <a:rPr lang="en-US" sz="1600" dirty="0"/>
                        <a:t>Cluster 2</a:t>
                      </a:r>
                    </a:p>
                  </a:txBody>
                  <a:tcPr marL="68580" marR="68580" marT="34290" marB="34290"/>
                </a:tc>
                <a:tc>
                  <a:txBody>
                    <a:bodyPr/>
                    <a:lstStyle/>
                    <a:p>
                      <a:endParaRPr lang="en-US" sz="1600" dirty="0"/>
                    </a:p>
                  </a:txBody>
                  <a:tcPr marL="68580" marR="68580" marT="34290" marB="34290"/>
                </a:tc>
                <a:tc>
                  <a:txBody>
                    <a:bodyPr/>
                    <a:lstStyle/>
                    <a:p>
                      <a:endParaRPr lang="en-US" sz="1600"/>
                    </a:p>
                  </a:txBody>
                  <a:tcPr marL="68580" marR="68580" marT="34290" marB="34290"/>
                </a:tc>
                <a:tc>
                  <a:txBody>
                    <a:bodyPr/>
                    <a:lstStyle/>
                    <a:p>
                      <a:endParaRPr lang="en-US" sz="1600"/>
                    </a:p>
                  </a:txBody>
                  <a:tcPr marL="68580" marR="68580" marT="34290" marB="34290"/>
                </a:tc>
                <a:tc>
                  <a:txBody>
                    <a:bodyPr/>
                    <a:lstStyle/>
                    <a:p>
                      <a:endParaRPr lang="en-US" sz="1600" dirty="0"/>
                    </a:p>
                  </a:txBody>
                  <a:tcPr marL="68580" marR="68580" marT="34290" marB="34290"/>
                </a:tc>
                <a:tc>
                  <a:txBody>
                    <a:bodyPr/>
                    <a:lstStyle/>
                    <a:p>
                      <a:endParaRPr lang="en-US" sz="1600" dirty="0"/>
                    </a:p>
                  </a:txBody>
                  <a:tcPr marL="68580" marR="68580" marT="34290" marB="34290"/>
                </a:tc>
                <a:extLst>
                  <a:ext uri="{0D108BD9-81ED-4DB2-BD59-A6C34878D82A}">
                    <a16:rowId xmlns="" xmlns:a16="http://schemas.microsoft.com/office/drawing/2014/main" val="10000"/>
                  </a:ext>
                </a:extLst>
              </a:tr>
              <a:tr h="278130">
                <a:tc>
                  <a:txBody>
                    <a:bodyPr/>
                    <a:lstStyle/>
                    <a:p>
                      <a:r>
                        <a:rPr lang="en-US" sz="1600" dirty="0"/>
                        <a:t>Stock Symbol</a:t>
                      </a:r>
                    </a:p>
                  </a:txBody>
                  <a:tcPr marL="68580" marR="68580" marT="34290" marB="34290">
                    <a:solidFill>
                      <a:schemeClr val="bg1">
                        <a:lumMod val="95000"/>
                      </a:schemeClr>
                    </a:solidFill>
                  </a:tcPr>
                </a:tc>
                <a:tc>
                  <a:txBody>
                    <a:bodyPr/>
                    <a:lstStyle/>
                    <a:p>
                      <a:r>
                        <a:rPr lang="en-US" sz="1600" dirty="0"/>
                        <a:t>REGN</a:t>
                      </a:r>
                    </a:p>
                  </a:txBody>
                  <a:tcPr marL="68580" marR="68580" marT="34290" marB="34290">
                    <a:solidFill>
                      <a:schemeClr val="bg1">
                        <a:lumMod val="95000"/>
                      </a:schemeClr>
                    </a:solidFill>
                  </a:tcPr>
                </a:tc>
                <a:tc>
                  <a:txBody>
                    <a:bodyPr/>
                    <a:lstStyle/>
                    <a:p>
                      <a:r>
                        <a:rPr lang="en-US" sz="1600" dirty="0"/>
                        <a:t>ANTP</a:t>
                      </a:r>
                    </a:p>
                  </a:txBody>
                  <a:tcPr marL="68580" marR="68580" marT="34290" marB="34290">
                    <a:solidFill>
                      <a:schemeClr val="bg1">
                        <a:lumMod val="95000"/>
                      </a:schemeClr>
                    </a:solidFill>
                  </a:tcPr>
                </a:tc>
                <a:tc>
                  <a:txBody>
                    <a:bodyPr/>
                    <a:lstStyle/>
                    <a:p>
                      <a:r>
                        <a:rPr lang="en-US" sz="1600" dirty="0"/>
                        <a:t>AMOT</a:t>
                      </a:r>
                    </a:p>
                  </a:txBody>
                  <a:tcPr marL="68580" marR="68580" marT="34290" marB="34290">
                    <a:solidFill>
                      <a:schemeClr val="bg1">
                        <a:lumMod val="95000"/>
                      </a:schemeClr>
                    </a:solidFill>
                  </a:tcPr>
                </a:tc>
                <a:tc>
                  <a:txBody>
                    <a:bodyPr/>
                    <a:lstStyle/>
                    <a:p>
                      <a:r>
                        <a:rPr lang="en-US" sz="1600" dirty="0"/>
                        <a:t>FSYS</a:t>
                      </a:r>
                    </a:p>
                  </a:txBody>
                  <a:tcPr marL="68580" marR="68580" marT="34290" marB="34290">
                    <a:solidFill>
                      <a:schemeClr val="bg1">
                        <a:lumMod val="95000"/>
                      </a:schemeClr>
                    </a:solidFill>
                  </a:tcPr>
                </a:tc>
                <a:tc>
                  <a:txBody>
                    <a:bodyPr/>
                    <a:lstStyle/>
                    <a:p>
                      <a:r>
                        <a:rPr lang="en-US" sz="1600" dirty="0"/>
                        <a:t>ASYS</a:t>
                      </a:r>
                    </a:p>
                  </a:txBody>
                  <a:tcPr marL="68580" marR="68580" marT="34290" marB="34290">
                    <a:solidFill>
                      <a:schemeClr val="bg1">
                        <a:lumMod val="95000"/>
                      </a:schemeClr>
                    </a:solidFill>
                  </a:tcPr>
                </a:tc>
                <a:extLst>
                  <a:ext uri="{0D108BD9-81ED-4DB2-BD59-A6C34878D82A}">
                    <a16:rowId xmlns="" xmlns:a16="http://schemas.microsoft.com/office/drawing/2014/main" val="10001"/>
                  </a:ext>
                </a:extLst>
              </a:tr>
              <a:tr h="278130">
                <a:tc>
                  <a:txBody>
                    <a:bodyPr/>
                    <a:lstStyle/>
                    <a:p>
                      <a:r>
                        <a:rPr lang="en-US" sz="1600" dirty="0"/>
                        <a:t>Industry</a:t>
                      </a:r>
                    </a:p>
                  </a:txBody>
                  <a:tcPr marL="68580" marR="68580" marT="34290" marB="34290">
                    <a:solidFill>
                      <a:schemeClr val="bg1">
                        <a:lumMod val="95000"/>
                      </a:schemeClr>
                    </a:solidFill>
                  </a:tcPr>
                </a:tc>
                <a:tc>
                  <a:txBody>
                    <a:bodyPr/>
                    <a:lstStyle/>
                    <a:p>
                      <a:r>
                        <a:rPr lang="en-US" sz="1600" dirty="0"/>
                        <a:t>Healthcare</a:t>
                      </a:r>
                    </a:p>
                  </a:txBody>
                  <a:tcPr marL="68580" marR="68580" marT="34290" marB="34290">
                    <a:solidFill>
                      <a:schemeClr val="bg1">
                        <a:lumMod val="95000"/>
                      </a:schemeClr>
                    </a:solidFill>
                  </a:tcPr>
                </a:tc>
                <a:tc>
                  <a:txBody>
                    <a:bodyPr/>
                    <a:lstStyle/>
                    <a:p>
                      <a:r>
                        <a:rPr lang="en-US" sz="1600" dirty="0"/>
                        <a:t>Technology</a:t>
                      </a:r>
                    </a:p>
                  </a:txBody>
                  <a:tcPr marL="68580" marR="68580" marT="34290" marB="34290">
                    <a:solidFill>
                      <a:schemeClr val="bg1">
                        <a:lumMod val="95000"/>
                      </a:schemeClr>
                    </a:solidFill>
                  </a:tcPr>
                </a:tc>
                <a:tc>
                  <a:txBody>
                    <a:bodyPr/>
                    <a:lstStyle/>
                    <a:p>
                      <a:r>
                        <a:rPr lang="en-US" sz="1600" dirty="0"/>
                        <a:t>Industry Good</a:t>
                      </a:r>
                    </a:p>
                  </a:txBody>
                  <a:tcPr marL="68580" marR="68580" marT="34290" marB="34290">
                    <a:solidFill>
                      <a:schemeClr val="bg1">
                        <a:lumMod val="95000"/>
                      </a:schemeClr>
                    </a:solidFill>
                  </a:tcPr>
                </a:tc>
                <a:tc>
                  <a:txBody>
                    <a:bodyPr/>
                    <a:lstStyle/>
                    <a:p>
                      <a:r>
                        <a:rPr lang="en-US" sz="1600" dirty="0"/>
                        <a:t>Consumer</a:t>
                      </a:r>
                    </a:p>
                  </a:txBody>
                  <a:tcPr marL="68580" marR="68580" marT="34290" marB="34290">
                    <a:solidFill>
                      <a:schemeClr val="bg1">
                        <a:lumMod val="95000"/>
                      </a:schemeClr>
                    </a:solidFill>
                  </a:tcPr>
                </a:tc>
                <a:tc>
                  <a:txBody>
                    <a:bodyPr/>
                    <a:lstStyle/>
                    <a:p>
                      <a:r>
                        <a:rPr lang="en-US" sz="1600" dirty="0"/>
                        <a:t>Technology</a:t>
                      </a:r>
                    </a:p>
                  </a:txBody>
                  <a:tcPr marL="68580" marR="68580" marT="34290" marB="34290">
                    <a:solidFill>
                      <a:schemeClr val="bg1">
                        <a:lumMod val="95000"/>
                      </a:schemeClr>
                    </a:solidFill>
                  </a:tcPr>
                </a:tc>
                <a:extLst>
                  <a:ext uri="{0D108BD9-81ED-4DB2-BD59-A6C34878D82A}">
                    <a16:rowId xmlns=""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426204435"/>
              </p:ext>
            </p:extLst>
          </p:nvPr>
        </p:nvGraphicFramePr>
        <p:xfrm>
          <a:off x="245391" y="3826409"/>
          <a:ext cx="8578566" cy="937260"/>
        </p:xfrm>
        <a:graphic>
          <a:graphicData uri="http://schemas.openxmlformats.org/drawingml/2006/table">
            <a:tbl>
              <a:tblPr firstRow="1" bandRow="1">
                <a:tableStyleId>{5C22544A-7EE6-4342-B048-85BDC9FD1C3A}</a:tableStyleId>
              </a:tblPr>
              <a:tblGrid>
                <a:gridCol w="1429761">
                  <a:extLst>
                    <a:ext uri="{9D8B030D-6E8A-4147-A177-3AD203B41FA5}">
                      <a16:colId xmlns="" xmlns:a16="http://schemas.microsoft.com/office/drawing/2014/main" val="20000"/>
                    </a:ext>
                  </a:extLst>
                </a:gridCol>
                <a:gridCol w="1429761">
                  <a:extLst>
                    <a:ext uri="{9D8B030D-6E8A-4147-A177-3AD203B41FA5}">
                      <a16:colId xmlns="" xmlns:a16="http://schemas.microsoft.com/office/drawing/2014/main" val="20001"/>
                    </a:ext>
                  </a:extLst>
                </a:gridCol>
                <a:gridCol w="1429761">
                  <a:extLst>
                    <a:ext uri="{9D8B030D-6E8A-4147-A177-3AD203B41FA5}">
                      <a16:colId xmlns="" xmlns:a16="http://schemas.microsoft.com/office/drawing/2014/main" val="20002"/>
                    </a:ext>
                  </a:extLst>
                </a:gridCol>
                <a:gridCol w="1429761">
                  <a:extLst>
                    <a:ext uri="{9D8B030D-6E8A-4147-A177-3AD203B41FA5}">
                      <a16:colId xmlns="" xmlns:a16="http://schemas.microsoft.com/office/drawing/2014/main" val="20003"/>
                    </a:ext>
                  </a:extLst>
                </a:gridCol>
                <a:gridCol w="1429761">
                  <a:extLst>
                    <a:ext uri="{9D8B030D-6E8A-4147-A177-3AD203B41FA5}">
                      <a16:colId xmlns="" xmlns:a16="http://schemas.microsoft.com/office/drawing/2014/main" val="20004"/>
                    </a:ext>
                  </a:extLst>
                </a:gridCol>
                <a:gridCol w="1429761">
                  <a:extLst>
                    <a:ext uri="{9D8B030D-6E8A-4147-A177-3AD203B41FA5}">
                      <a16:colId xmlns="" xmlns:a16="http://schemas.microsoft.com/office/drawing/2014/main" val="20005"/>
                    </a:ext>
                  </a:extLst>
                </a:gridCol>
              </a:tblGrid>
              <a:tr h="278130">
                <a:tc>
                  <a:txBody>
                    <a:bodyPr/>
                    <a:lstStyle/>
                    <a:p>
                      <a:r>
                        <a:rPr lang="en-US" sz="1600" dirty="0"/>
                        <a:t>Cluster 3</a:t>
                      </a:r>
                    </a:p>
                  </a:txBody>
                  <a:tcPr marL="68580" marR="68580" marT="34290" marB="34290"/>
                </a:tc>
                <a:tc>
                  <a:txBody>
                    <a:bodyPr/>
                    <a:lstStyle/>
                    <a:p>
                      <a:endParaRPr lang="en-US" sz="1600" dirty="0"/>
                    </a:p>
                  </a:txBody>
                  <a:tcPr marL="68580" marR="68580" marT="34290" marB="34290"/>
                </a:tc>
                <a:tc>
                  <a:txBody>
                    <a:bodyPr/>
                    <a:lstStyle/>
                    <a:p>
                      <a:endParaRPr lang="en-US" sz="1600"/>
                    </a:p>
                  </a:txBody>
                  <a:tcPr marL="68580" marR="68580" marT="34290" marB="34290"/>
                </a:tc>
                <a:tc>
                  <a:txBody>
                    <a:bodyPr/>
                    <a:lstStyle/>
                    <a:p>
                      <a:endParaRPr lang="en-US" sz="1600"/>
                    </a:p>
                  </a:txBody>
                  <a:tcPr marL="68580" marR="68580" marT="34290" marB="34290"/>
                </a:tc>
                <a:tc>
                  <a:txBody>
                    <a:bodyPr/>
                    <a:lstStyle/>
                    <a:p>
                      <a:endParaRPr lang="en-US" sz="1600" dirty="0"/>
                    </a:p>
                  </a:txBody>
                  <a:tcPr marL="68580" marR="68580" marT="34290" marB="34290"/>
                </a:tc>
                <a:tc>
                  <a:txBody>
                    <a:bodyPr/>
                    <a:lstStyle/>
                    <a:p>
                      <a:endParaRPr lang="en-US" sz="1600"/>
                    </a:p>
                  </a:txBody>
                  <a:tcPr marL="68580" marR="68580" marT="34290" marB="34290"/>
                </a:tc>
                <a:extLst>
                  <a:ext uri="{0D108BD9-81ED-4DB2-BD59-A6C34878D82A}">
                    <a16:rowId xmlns="" xmlns:a16="http://schemas.microsoft.com/office/drawing/2014/main" val="10000"/>
                  </a:ext>
                </a:extLst>
              </a:tr>
              <a:tr h="278130">
                <a:tc>
                  <a:txBody>
                    <a:bodyPr/>
                    <a:lstStyle/>
                    <a:p>
                      <a:r>
                        <a:rPr lang="en-US" sz="1600" dirty="0"/>
                        <a:t>Stock Symbol</a:t>
                      </a:r>
                    </a:p>
                  </a:txBody>
                  <a:tcPr marL="68580" marR="68580" marT="34290" marB="34290">
                    <a:solidFill>
                      <a:schemeClr val="bg1">
                        <a:lumMod val="95000"/>
                      </a:schemeClr>
                    </a:solidFill>
                  </a:tcPr>
                </a:tc>
                <a:tc>
                  <a:txBody>
                    <a:bodyPr/>
                    <a:lstStyle/>
                    <a:p>
                      <a:r>
                        <a:rPr lang="en-US" sz="1600" dirty="0"/>
                        <a:t>REXMY</a:t>
                      </a:r>
                    </a:p>
                  </a:txBody>
                  <a:tcPr marL="68580" marR="68580" marT="34290" marB="34290">
                    <a:solidFill>
                      <a:schemeClr val="bg1">
                        <a:lumMod val="95000"/>
                      </a:schemeClr>
                    </a:solidFill>
                  </a:tcPr>
                </a:tc>
                <a:tc>
                  <a:txBody>
                    <a:bodyPr/>
                    <a:lstStyle/>
                    <a:p>
                      <a:r>
                        <a:rPr lang="en-US" sz="1600" dirty="0"/>
                        <a:t>DINE</a:t>
                      </a:r>
                    </a:p>
                  </a:txBody>
                  <a:tcPr marL="68580" marR="68580" marT="34290" marB="34290">
                    <a:solidFill>
                      <a:schemeClr val="bg1">
                        <a:lumMod val="95000"/>
                      </a:schemeClr>
                    </a:solidFill>
                  </a:tcPr>
                </a:tc>
                <a:tc>
                  <a:txBody>
                    <a:bodyPr/>
                    <a:lstStyle/>
                    <a:p>
                      <a:r>
                        <a:rPr lang="en-US" sz="1600" dirty="0"/>
                        <a:t>CEDC</a:t>
                      </a:r>
                    </a:p>
                  </a:txBody>
                  <a:tcPr marL="68580" marR="68580" marT="34290" marB="34290">
                    <a:solidFill>
                      <a:schemeClr val="bg1">
                        <a:lumMod val="95000"/>
                      </a:schemeClr>
                    </a:solidFill>
                  </a:tcPr>
                </a:tc>
                <a:tc>
                  <a:txBody>
                    <a:bodyPr/>
                    <a:lstStyle/>
                    <a:p>
                      <a:r>
                        <a:rPr lang="en-US" sz="1600" dirty="0"/>
                        <a:t>JST</a:t>
                      </a:r>
                    </a:p>
                  </a:txBody>
                  <a:tcPr marL="68580" marR="68580" marT="34290" marB="34290">
                    <a:solidFill>
                      <a:schemeClr val="bg1">
                        <a:lumMod val="95000"/>
                      </a:schemeClr>
                    </a:solidFill>
                  </a:tcPr>
                </a:tc>
                <a:tc>
                  <a:txBody>
                    <a:bodyPr/>
                    <a:lstStyle/>
                    <a:p>
                      <a:r>
                        <a:rPr lang="en-US" sz="1600" dirty="0"/>
                        <a:t>CHNR</a:t>
                      </a:r>
                    </a:p>
                  </a:txBody>
                  <a:tcPr marL="68580" marR="68580" marT="34290" marB="34290">
                    <a:solidFill>
                      <a:schemeClr val="bg1">
                        <a:lumMod val="95000"/>
                      </a:schemeClr>
                    </a:solidFill>
                  </a:tcPr>
                </a:tc>
                <a:extLst>
                  <a:ext uri="{0D108BD9-81ED-4DB2-BD59-A6C34878D82A}">
                    <a16:rowId xmlns="" xmlns:a16="http://schemas.microsoft.com/office/drawing/2014/main" val="10001"/>
                  </a:ext>
                </a:extLst>
              </a:tr>
              <a:tr h="278130">
                <a:tc>
                  <a:txBody>
                    <a:bodyPr/>
                    <a:lstStyle/>
                    <a:p>
                      <a:r>
                        <a:rPr lang="en-US" sz="1600" dirty="0"/>
                        <a:t>Industry</a:t>
                      </a:r>
                    </a:p>
                  </a:txBody>
                  <a:tcPr marL="68580" marR="68580" marT="34290" marB="34290">
                    <a:solidFill>
                      <a:schemeClr val="bg1">
                        <a:lumMod val="95000"/>
                      </a:schemeClr>
                    </a:solidFill>
                  </a:tcPr>
                </a:tc>
                <a:tc>
                  <a:txBody>
                    <a:bodyPr/>
                    <a:lstStyle/>
                    <a:p>
                      <a:r>
                        <a:rPr lang="en-US" sz="1600" dirty="0"/>
                        <a:t>Basic Material</a:t>
                      </a:r>
                    </a:p>
                  </a:txBody>
                  <a:tcPr marL="68580" marR="68580" marT="34290" marB="34290">
                    <a:solidFill>
                      <a:schemeClr val="bg1">
                        <a:lumMod val="95000"/>
                      </a:schemeClr>
                    </a:solidFill>
                  </a:tcPr>
                </a:tc>
                <a:tc>
                  <a:txBody>
                    <a:bodyPr/>
                    <a:lstStyle/>
                    <a:p>
                      <a:r>
                        <a:rPr lang="en-US" sz="1600" dirty="0"/>
                        <a:t>Services</a:t>
                      </a:r>
                    </a:p>
                  </a:txBody>
                  <a:tcPr marL="68580" marR="68580" marT="34290" marB="34290">
                    <a:solidFill>
                      <a:schemeClr val="bg1">
                        <a:lumMod val="95000"/>
                      </a:schemeClr>
                    </a:solidFill>
                  </a:tcPr>
                </a:tc>
                <a:tc>
                  <a:txBody>
                    <a:bodyPr/>
                    <a:lstStyle/>
                    <a:p>
                      <a:r>
                        <a:rPr lang="en-US" sz="1600" dirty="0"/>
                        <a:t>Consumer</a:t>
                      </a:r>
                    </a:p>
                  </a:txBody>
                  <a:tcPr marL="68580" marR="68580" marT="34290" marB="34290">
                    <a:solidFill>
                      <a:schemeClr val="bg1">
                        <a:lumMod val="95000"/>
                      </a:schemeClr>
                    </a:solidFill>
                  </a:tcPr>
                </a:tc>
                <a:tc>
                  <a:txBody>
                    <a:bodyPr/>
                    <a:lstStyle/>
                    <a:p>
                      <a:r>
                        <a:rPr lang="en-US" sz="1600" dirty="0"/>
                        <a:t>Technology</a:t>
                      </a:r>
                    </a:p>
                  </a:txBody>
                  <a:tcPr marL="68580" marR="68580" marT="34290" marB="34290">
                    <a:solidFill>
                      <a:schemeClr val="bg1">
                        <a:lumMod val="95000"/>
                      </a:schemeClr>
                    </a:solidFill>
                  </a:tcPr>
                </a:tc>
                <a:tc>
                  <a:txBody>
                    <a:bodyPr/>
                    <a:lstStyle/>
                    <a:p>
                      <a:r>
                        <a:rPr lang="en-US" sz="1600" dirty="0"/>
                        <a:t>Basic Material</a:t>
                      </a:r>
                    </a:p>
                  </a:txBody>
                  <a:tcPr marL="68580" marR="68580" marT="34290" marB="34290">
                    <a:solidFill>
                      <a:schemeClr val="bg1">
                        <a:lumMod val="95000"/>
                      </a:schemeClr>
                    </a:solidFill>
                  </a:tcPr>
                </a:tc>
                <a:extLst>
                  <a:ext uri="{0D108BD9-81ED-4DB2-BD59-A6C34878D82A}">
                    <a16:rowId xmlns="" xmlns:a16="http://schemas.microsoft.com/office/drawing/2014/main" val="10002"/>
                  </a:ext>
                </a:extLst>
              </a:tr>
            </a:tbl>
          </a:graphicData>
        </a:graphic>
      </p:graphicFrame>
      <p:sp>
        <p:nvSpPr>
          <p:cNvPr id="8" name="Text Placeholder 4"/>
          <p:cNvSpPr txBox="1">
            <a:spLocks/>
          </p:cNvSpPr>
          <p:nvPr/>
        </p:nvSpPr>
        <p:spPr>
          <a:xfrm>
            <a:off x="650225" y="6008329"/>
            <a:ext cx="7258050" cy="284102"/>
          </a:xfrm>
          <a:prstGeom prst="rect">
            <a:avLst/>
          </a:prstGeom>
        </p:spPr>
        <p:txBody>
          <a:bodyPr>
            <a:normAutofit/>
          </a:bodyPr>
          <a:lst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108" i="1" dirty="0">
                <a:solidFill>
                  <a:srgbClr val="909090"/>
                </a:solidFill>
              </a:rPr>
              <a:t>Sources: Andrew Dotson and Peter Lam, April 2017, </a:t>
            </a:r>
            <a:r>
              <a:rPr lang="en-US" sz="1108" i="1" dirty="0" err="1">
                <a:solidFill>
                  <a:srgbClr val="909090"/>
                </a:solidFill>
              </a:rPr>
              <a:t>Capgemin</a:t>
            </a:r>
            <a:r>
              <a:rPr lang="en-US" sz="1108" i="1" dirty="0">
                <a:solidFill>
                  <a:srgbClr val="909090"/>
                </a:solidFill>
              </a:rPr>
              <a:t> NA,  Atlanta</a:t>
            </a:r>
          </a:p>
        </p:txBody>
      </p:sp>
    </p:spTree>
    <p:extLst>
      <p:ext uri="{BB962C8B-B14F-4D97-AF65-F5344CB8AC3E}">
        <p14:creationId xmlns:p14="http://schemas.microsoft.com/office/powerpoint/2010/main" val="3004174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751" y="2663450"/>
            <a:ext cx="2522483" cy="2349711"/>
          </a:xfrm>
          <a:prstGeom prst="rect">
            <a:avLst/>
          </a:prstGeom>
        </p:spPr>
      </p:pic>
      <p:sp>
        <p:nvSpPr>
          <p:cNvPr id="2" name="Title 1"/>
          <p:cNvSpPr>
            <a:spLocks noGrp="1"/>
          </p:cNvSpPr>
          <p:nvPr>
            <p:ph type="title"/>
          </p:nvPr>
        </p:nvSpPr>
        <p:spPr>
          <a:xfrm>
            <a:off x="0" y="25263"/>
            <a:ext cx="8823960" cy="822960"/>
          </a:xfrm>
        </p:spPr>
        <p:txBody>
          <a:bodyPr/>
          <a:lstStyle/>
          <a:p>
            <a:r>
              <a:rPr lang="en-US" dirty="0"/>
              <a:t>Using T-SNE to Further Examine Industry Segments</a:t>
            </a:r>
          </a:p>
        </p:txBody>
      </p:sp>
      <p:sp>
        <p:nvSpPr>
          <p:cNvPr id="3" name="Text Placeholder 2"/>
          <p:cNvSpPr>
            <a:spLocks noGrp="1"/>
          </p:cNvSpPr>
          <p:nvPr>
            <p:ph type="body" sz="quarter" idx="10"/>
          </p:nvPr>
        </p:nvSpPr>
        <p:spPr>
          <a:xfrm>
            <a:off x="238155" y="1322903"/>
            <a:ext cx="4677704" cy="1138773"/>
          </a:xfrm>
        </p:spPr>
        <p:txBody>
          <a:bodyPr/>
          <a:lstStyle/>
          <a:p>
            <a:r>
              <a:rPr lang="en-US" dirty="0"/>
              <a:t>T-SNE – t-distributed Stochastic Neighbor Embedding</a:t>
            </a:r>
          </a:p>
          <a:p>
            <a:pPr marL="459585" lvl="1" indent="-285750">
              <a:buFont typeface="Arial" panose="020B0604020202020204" pitchFamily="34" charset="0"/>
              <a:buChar char="•"/>
            </a:pPr>
            <a:r>
              <a:rPr lang="en-US" sz="1600" dirty="0"/>
              <a:t>Useful for visualizing data of two or more dimensions</a:t>
            </a:r>
          </a:p>
          <a:p>
            <a:pPr marL="459585" lvl="1" indent="-285750">
              <a:buFont typeface="Arial" panose="020B0604020202020204" pitchFamily="34" charset="0"/>
              <a:buChar char="•"/>
            </a:pPr>
            <a:r>
              <a:rPr lang="en-US" sz="1600" dirty="0"/>
              <a:t>Constantly adjusts and optimizes the model</a:t>
            </a:r>
          </a:p>
        </p:txBody>
      </p:sp>
      <p:sp>
        <p:nvSpPr>
          <p:cNvPr id="5" name="Rounded Rectangle 4"/>
          <p:cNvSpPr/>
          <p:nvPr/>
        </p:nvSpPr>
        <p:spPr>
          <a:xfrm>
            <a:off x="942951" y="5597888"/>
            <a:ext cx="7738711" cy="445730"/>
          </a:xfrm>
          <a:prstGeom prst="round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6" name="TextBox 5"/>
          <p:cNvSpPr txBox="1"/>
          <p:nvPr/>
        </p:nvSpPr>
        <p:spPr>
          <a:xfrm>
            <a:off x="2079154" y="5670713"/>
            <a:ext cx="7745931" cy="338554"/>
          </a:xfrm>
          <a:prstGeom prst="rect">
            <a:avLst/>
          </a:prstGeom>
          <a:noFill/>
        </p:spPr>
        <p:txBody>
          <a:bodyPr wrap="square" rtlCol="0">
            <a:spAutoFit/>
          </a:bodyPr>
          <a:lstStyle/>
          <a:p>
            <a:pPr defTabSz="685817">
              <a:spcAft>
                <a:spcPts val="450"/>
              </a:spcAft>
            </a:pPr>
            <a:r>
              <a:rPr lang="en-US" sz="1600" b="1" dirty="0">
                <a:solidFill>
                  <a:prstClr val="white"/>
                </a:solidFill>
                <a:cs typeface="Arial" pitchFamily="34" charset="0"/>
              </a:rPr>
              <a:t>Able to further segment the industries for future analysis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7613" y="2201662"/>
            <a:ext cx="3149037" cy="3149037"/>
          </a:xfrm>
          <a:prstGeom prst="rect">
            <a:avLst/>
          </a:prstGeom>
        </p:spPr>
      </p:pic>
      <p:sp>
        <p:nvSpPr>
          <p:cNvPr id="8" name="Rectangle 7"/>
          <p:cNvSpPr/>
          <p:nvPr/>
        </p:nvSpPr>
        <p:spPr>
          <a:xfrm>
            <a:off x="6263735" y="1389850"/>
            <a:ext cx="488730" cy="212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17"/>
            <a:endParaRPr lang="en-US" sz="900" dirty="0">
              <a:solidFill>
                <a:prstClr val="white"/>
              </a:solidFill>
              <a:cs typeface="Arial" pitchFamily="34" charset="0"/>
            </a:endParaRPr>
          </a:p>
        </p:txBody>
      </p:sp>
      <p:sp>
        <p:nvSpPr>
          <p:cNvPr id="9" name="TextBox 8"/>
          <p:cNvSpPr txBox="1"/>
          <p:nvPr/>
        </p:nvSpPr>
        <p:spPr>
          <a:xfrm>
            <a:off x="4812306" y="1346226"/>
            <a:ext cx="3212577" cy="300082"/>
          </a:xfrm>
          <a:prstGeom prst="rect">
            <a:avLst/>
          </a:prstGeom>
          <a:noFill/>
        </p:spPr>
        <p:txBody>
          <a:bodyPr wrap="square" rtlCol="0">
            <a:spAutoFit/>
          </a:bodyPr>
          <a:lstStyle/>
          <a:p>
            <a:pPr algn="ctr" defTabSz="685817">
              <a:spcAft>
                <a:spcPts val="450"/>
              </a:spcAft>
            </a:pPr>
            <a:r>
              <a:rPr lang="en-US" sz="1350" b="1" dirty="0">
                <a:solidFill>
                  <a:prstClr val="black"/>
                </a:solidFill>
                <a:cs typeface="Arial" pitchFamily="34" charset="0"/>
              </a:rPr>
              <a:t>T-SNE Graph of Nasdaq Clusters</a:t>
            </a:r>
          </a:p>
        </p:txBody>
      </p:sp>
      <p:sp>
        <p:nvSpPr>
          <p:cNvPr id="11" name="TextBox 10"/>
          <p:cNvSpPr txBox="1"/>
          <p:nvPr/>
        </p:nvSpPr>
        <p:spPr>
          <a:xfrm>
            <a:off x="7200692" y="2701684"/>
            <a:ext cx="1847382" cy="2741776"/>
          </a:xfrm>
          <a:prstGeom prst="rect">
            <a:avLst/>
          </a:prstGeom>
          <a:noFill/>
        </p:spPr>
        <p:txBody>
          <a:bodyPr wrap="square" rtlCol="0">
            <a:spAutoFit/>
          </a:bodyPr>
          <a:lstStyle/>
          <a:p>
            <a:pPr defTabSz="685817">
              <a:spcAft>
                <a:spcPts val="450"/>
              </a:spcAft>
            </a:pPr>
            <a:r>
              <a:rPr lang="en-US" sz="1500" b="1" dirty="0">
                <a:solidFill>
                  <a:prstClr val="black"/>
                </a:solidFill>
                <a:cs typeface="Arial" pitchFamily="34" charset="0"/>
              </a:rPr>
              <a:t>Legend:</a:t>
            </a:r>
            <a:endParaRPr lang="en-US" sz="1200" b="1" dirty="0">
              <a:solidFill>
                <a:prstClr val="black"/>
              </a:solidFill>
              <a:cs typeface="Arial" pitchFamily="34" charset="0"/>
            </a:endParaRPr>
          </a:p>
          <a:p>
            <a:pPr defTabSz="685817">
              <a:spcAft>
                <a:spcPts val="450"/>
              </a:spcAft>
            </a:pPr>
            <a:r>
              <a:rPr lang="en-US" sz="1050" b="1" dirty="0">
                <a:solidFill>
                  <a:srgbClr val="7030A0"/>
                </a:solidFill>
                <a:cs typeface="Arial" pitchFamily="34" charset="0"/>
              </a:rPr>
              <a:t>Purple</a:t>
            </a:r>
            <a:r>
              <a:rPr lang="en-US" sz="1050" b="1" dirty="0">
                <a:solidFill>
                  <a:prstClr val="black"/>
                </a:solidFill>
                <a:cs typeface="Arial" pitchFamily="34" charset="0"/>
              </a:rPr>
              <a:t> = Technology</a:t>
            </a:r>
          </a:p>
          <a:p>
            <a:pPr defTabSz="685817">
              <a:spcAft>
                <a:spcPts val="450"/>
              </a:spcAft>
            </a:pPr>
            <a:r>
              <a:rPr lang="en-US" sz="1050" b="1" dirty="0">
                <a:solidFill>
                  <a:srgbClr val="00B050"/>
                </a:solidFill>
                <a:cs typeface="Arial" pitchFamily="34" charset="0"/>
              </a:rPr>
              <a:t>Dark Green</a:t>
            </a:r>
            <a:r>
              <a:rPr lang="en-US" sz="1050" b="1" dirty="0">
                <a:solidFill>
                  <a:prstClr val="black"/>
                </a:solidFill>
                <a:cs typeface="Arial" pitchFamily="34" charset="0"/>
              </a:rPr>
              <a:t> = Finance</a:t>
            </a:r>
          </a:p>
          <a:p>
            <a:pPr defTabSz="685817">
              <a:spcAft>
                <a:spcPts val="450"/>
              </a:spcAft>
            </a:pPr>
            <a:r>
              <a:rPr lang="en-US" sz="1050" b="1" dirty="0">
                <a:solidFill>
                  <a:srgbClr val="92D050"/>
                </a:solidFill>
                <a:cs typeface="Arial" pitchFamily="34" charset="0"/>
              </a:rPr>
              <a:t>Light Green</a:t>
            </a:r>
            <a:r>
              <a:rPr lang="en-US" sz="1050" b="1" dirty="0">
                <a:solidFill>
                  <a:prstClr val="black"/>
                </a:solidFill>
                <a:cs typeface="Arial" pitchFamily="34" charset="0"/>
              </a:rPr>
              <a:t> = Consumer Goods</a:t>
            </a:r>
          </a:p>
          <a:p>
            <a:pPr defTabSz="685817">
              <a:spcAft>
                <a:spcPts val="450"/>
              </a:spcAft>
            </a:pPr>
            <a:r>
              <a:rPr lang="en-US" sz="1050" b="1" dirty="0">
                <a:solidFill>
                  <a:srgbClr val="0070C0"/>
                </a:solidFill>
                <a:cs typeface="Arial" pitchFamily="34" charset="0"/>
              </a:rPr>
              <a:t>Darkest Blue</a:t>
            </a:r>
            <a:r>
              <a:rPr lang="en-US" sz="1050" b="1" dirty="0">
                <a:solidFill>
                  <a:prstClr val="black"/>
                </a:solidFill>
                <a:cs typeface="Arial" pitchFamily="34" charset="0"/>
              </a:rPr>
              <a:t> = Services</a:t>
            </a:r>
          </a:p>
          <a:p>
            <a:pPr defTabSz="685817">
              <a:spcAft>
                <a:spcPts val="450"/>
              </a:spcAft>
            </a:pPr>
            <a:r>
              <a:rPr lang="en-US" sz="1050" b="1" dirty="0">
                <a:solidFill>
                  <a:srgbClr val="009ACC">
                    <a:lumMod val="60000"/>
                    <a:lumOff val="40000"/>
                  </a:srgbClr>
                </a:solidFill>
                <a:cs typeface="Arial" pitchFamily="34" charset="0"/>
              </a:rPr>
              <a:t>Darker Blue</a:t>
            </a:r>
            <a:r>
              <a:rPr lang="en-US" sz="1050" b="1" dirty="0">
                <a:solidFill>
                  <a:prstClr val="black"/>
                </a:solidFill>
                <a:cs typeface="Arial" pitchFamily="34" charset="0"/>
              </a:rPr>
              <a:t> = </a:t>
            </a:r>
          </a:p>
          <a:p>
            <a:pPr defTabSz="685817">
              <a:spcAft>
                <a:spcPts val="450"/>
              </a:spcAft>
            </a:pPr>
            <a:r>
              <a:rPr lang="en-US" sz="1050" b="1" dirty="0">
                <a:solidFill>
                  <a:prstClr val="black"/>
                </a:solidFill>
                <a:cs typeface="Arial" pitchFamily="34" charset="0"/>
              </a:rPr>
              <a:t>Industry Goods</a:t>
            </a:r>
          </a:p>
          <a:p>
            <a:pPr defTabSz="685817">
              <a:spcAft>
                <a:spcPts val="450"/>
              </a:spcAft>
            </a:pPr>
            <a:r>
              <a:rPr lang="en-US" sz="1050" b="1" dirty="0">
                <a:solidFill>
                  <a:srgbClr val="009ACC">
                    <a:lumMod val="40000"/>
                    <a:lumOff val="60000"/>
                  </a:srgbClr>
                </a:solidFill>
                <a:cs typeface="Arial" pitchFamily="34" charset="0"/>
              </a:rPr>
              <a:t>Light Blue</a:t>
            </a:r>
            <a:r>
              <a:rPr lang="en-US" sz="1050" b="1" dirty="0">
                <a:solidFill>
                  <a:prstClr val="black"/>
                </a:solidFill>
                <a:cs typeface="Arial" pitchFamily="34" charset="0"/>
              </a:rPr>
              <a:t> = Healthcare</a:t>
            </a:r>
          </a:p>
          <a:p>
            <a:pPr defTabSz="685817">
              <a:spcAft>
                <a:spcPts val="450"/>
              </a:spcAft>
            </a:pPr>
            <a:r>
              <a:rPr lang="en-US" sz="1050" b="1" dirty="0">
                <a:solidFill>
                  <a:srgbClr val="FF0000"/>
                </a:solidFill>
                <a:cs typeface="Arial" pitchFamily="34" charset="0"/>
              </a:rPr>
              <a:t>Red</a:t>
            </a:r>
            <a:r>
              <a:rPr lang="en-US" sz="1050" b="1" dirty="0">
                <a:solidFill>
                  <a:prstClr val="black"/>
                </a:solidFill>
                <a:cs typeface="Arial" pitchFamily="34" charset="0"/>
              </a:rPr>
              <a:t> = Basic Material</a:t>
            </a:r>
          </a:p>
          <a:p>
            <a:pPr defTabSz="685817">
              <a:spcAft>
                <a:spcPts val="450"/>
              </a:spcAft>
            </a:pPr>
            <a:endParaRPr lang="en-US" sz="1200" b="1" dirty="0">
              <a:solidFill>
                <a:prstClr val="black"/>
              </a:solidFill>
              <a:cs typeface="Arial" pitchFamily="34" charset="0"/>
            </a:endParaRPr>
          </a:p>
          <a:p>
            <a:pPr defTabSz="685817">
              <a:spcAft>
                <a:spcPts val="450"/>
              </a:spcAft>
            </a:pPr>
            <a:endParaRPr lang="en-US" sz="900" dirty="0" err="1">
              <a:solidFill>
                <a:prstClr val="black"/>
              </a:solidFill>
              <a:cs typeface="Arial" pitchFamily="34" charset="0"/>
            </a:endParaRPr>
          </a:p>
        </p:txBody>
      </p:sp>
      <p:sp>
        <p:nvSpPr>
          <p:cNvPr id="10" name="TextBox 9"/>
          <p:cNvSpPr txBox="1"/>
          <p:nvPr/>
        </p:nvSpPr>
        <p:spPr>
          <a:xfrm>
            <a:off x="886012" y="4774070"/>
            <a:ext cx="2725302" cy="220188"/>
          </a:xfrm>
          <a:prstGeom prst="rect">
            <a:avLst/>
          </a:prstGeom>
          <a:noFill/>
        </p:spPr>
        <p:txBody>
          <a:bodyPr wrap="square" rtlCol="0">
            <a:spAutoFit/>
          </a:bodyPr>
          <a:lstStyle/>
          <a:p>
            <a:pPr>
              <a:spcAft>
                <a:spcPts val="554"/>
              </a:spcAft>
            </a:pPr>
            <a:r>
              <a:rPr lang="en-US" sz="831" u="sng" dirty="0">
                <a:solidFill>
                  <a:srgbClr val="909090"/>
                </a:solidFill>
                <a:hlinkClick r:id="rId5"/>
              </a:rPr>
              <a:t>https://distill.pub/2016/misread-tsne/</a:t>
            </a:r>
            <a:endParaRPr lang="en-US" sz="831" dirty="0">
              <a:solidFill>
                <a:srgbClr val="909090"/>
              </a:solidFill>
              <a:latin typeface="Arial" pitchFamily="34" charset="0"/>
              <a:cs typeface="Arial" pitchFamily="34" charset="0"/>
            </a:endParaRPr>
          </a:p>
        </p:txBody>
      </p:sp>
      <p:sp>
        <p:nvSpPr>
          <p:cNvPr id="12" name="Text Placeholder 4"/>
          <p:cNvSpPr txBox="1">
            <a:spLocks/>
          </p:cNvSpPr>
          <p:nvPr/>
        </p:nvSpPr>
        <p:spPr>
          <a:xfrm>
            <a:off x="924177" y="6176342"/>
            <a:ext cx="7258050" cy="284102"/>
          </a:xfrm>
          <a:prstGeom prst="rect">
            <a:avLst/>
          </a:prstGeom>
        </p:spPr>
        <p:txBody>
          <a:bodyPr>
            <a:normAutofit/>
          </a:bodyPr>
          <a:lst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108" i="1" dirty="0">
                <a:solidFill>
                  <a:srgbClr val="909090"/>
                </a:solidFill>
              </a:rPr>
              <a:t>Sources: Andrew Dotson and Peter Lam, April 2017, </a:t>
            </a:r>
            <a:r>
              <a:rPr lang="en-US" sz="1108" i="1" dirty="0" err="1">
                <a:solidFill>
                  <a:srgbClr val="909090"/>
                </a:solidFill>
              </a:rPr>
              <a:t>Capgemin</a:t>
            </a:r>
            <a:r>
              <a:rPr lang="en-US" sz="1108" i="1" dirty="0">
                <a:solidFill>
                  <a:srgbClr val="909090"/>
                </a:solidFill>
              </a:rPr>
              <a:t> NA,  Atlanta</a:t>
            </a:r>
          </a:p>
        </p:txBody>
      </p:sp>
    </p:spTree>
    <p:extLst>
      <p:ext uri="{BB962C8B-B14F-4D97-AF65-F5344CB8AC3E}">
        <p14:creationId xmlns:p14="http://schemas.microsoft.com/office/powerpoint/2010/main" val="3897712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63"/>
            <a:ext cx="8823960" cy="822960"/>
          </a:xfrm>
        </p:spPr>
        <p:txBody>
          <a:bodyPr/>
          <a:lstStyle/>
          <a:p>
            <a:r>
              <a:rPr lang="en-US" sz="2400" dirty="0"/>
              <a:t>Insights and Next Steps</a:t>
            </a:r>
          </a:p>
        </p:txBody>
      </p:sp>
      <p:graphicFrame>
        <p:nvGraphicFramePr>
          <p:cNvPr id="16" name="Content Placeholder 15"/>
          <p:cNvGraphicFramePr>
            <a:graphicFrameLocks noGrp="1"/>
          </p:cNvGraphicFramePr>
          <p:nvPr>
            <p:ph sz="half" idx="1"/>
            <p:extLst>
              <p:ext uri="{D42A27DB-BD31-4B8C-83A1-F6EECF244321}">
                <p14:modId xmlns:p14="http://schemas.microsoft.com/office/powerpoint/2010/main" val="3219722620"/>
              </p:ext>
            </p:extLst>
          </p:nvPr>
        </p:nvGraphicFramePr>
        <p:xfrm>
          <a:off x="425669" y="1811065"/>
          <a:ext cx="8485001" cy="3681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p:cNvSpPr txBox="1">
            <a:spLocks/>
          </p:cNvSpPr>
          <p:nvPr/>
        </p:nvSpPr>
        <p:spPr>
          <a:xfrm>
            <a:off x="650225" y="5890343"/>
            <a:ext cx="7258050" cy="284102"/>
          </a:xfrm>
          <a:prstGeom prst="rect">
            <a:avLst/>
          </a:prstGeom>
        </p:spPr>
        <p:txBody>
          <a:bodyPr>
            <a:normAutofit/>
          </a:bodyPr>
          <a:lst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1108" i="1" dirty="0">
                <a:solidFill>
                  <a:srgbClr val="909090"/>
                </a:solidFill>
              </a:rPr>
              <a:t>Sources: Andrew Dotson and Peter Lam, April 2017, </a:t>
            </a:r>
            <a:r>
              <a:rPr lang="en-US" sz="1108" i="1" dirty="0" err="1">
                <a:solidFill>
                  <a:srgbClr val="909090"/>
                </a:solidFill>
              </a:rPr>
              <a:t>Capgemin</a:t>
            </a:r>
            <a:r>
              <a:rPr lang="en-US" sz="1108" i="1" dirty="0">
                <a:solidFill>
                  <a:srgbClr val="909090"/>
                </a:solidFill>
              </a:rPr>
              <a:t> NA,  Atlanta</a:t>
            </a:r>
          </a:p>
        </p:txBody>
      </p:sp>
    </p:spTree>
    <p:extLst>
      <p:ext uri="{BB962C8B-B14F-4D97-AF65-F5344CB8AC3E}">
        <p14:creationId xmlns:p14="http://schemas.microsoft.com/office/powerpoint/2010/main" val="333122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432150"/>
            <a:ext cx="9144000" cy="1838588"/>
          </a:xfrm>
        </p:spPr>
        <p:txBody>
          <a:bodyPr/>
          <a:lstStyle/>
          <a:p>
            <a:r>
              <a:rPr lang="en-US" sz="2000" dirty="0" smtClean="0">
                <a:latin typeface="Ubuntu" panose="020B0504030602030204" pitchFamily="34" charset="0"/>
              </a:rPr>
              <a:t>Chapter 2: Clustering</a:t>
            </a:r>
            <a:r>
              <a:rPr lang="en-US" dirty="0">
                <a:latin typeface="Ubuntu" panose="020B0504030602030204" pitchFamily="34" charset="0"/>
              </a:rPr>
              <a:t/>
            </a:r>
            <a:br>
              <a:rPr lang="en-US" dirty="0">
                <a:latin typeface="Ubuntu" panose="020B0504030602030204" pitchFamily="34" charset="0"/>
              </a:rPr>
            </a:br>
            <a:r>
              <a:rPr lang="en-US" sz="5400" dirty="0" err="1" smtClean="0">
                <a:latin typeface="Ubuntu" panose="020B0504030602030204" pitchFamily="34" charset="0"/>
              </a:rPr>
              <a:t>Clustering</a:t>
            </a:r>
            <a:r>
              <a:rPr lang="en-US" sz="5400" dirty="0" smtClean="0">
                <a:latin typeface="Ubuntu" panose="020B0504030602030204" pitchFamily="34" charset="0"/>
              </a:rPr>
              <a:t> Code</a:t>
            </a:r>
            <a:br>
              <a:rPr lang="en-US" sz="5400" dirty="0" smtClean="0">
                <a:latin typeface="Ubuntu" panose="020B0504030602030204" pitchFamily="34" charset="0"/>
              </a:rPr>
            </a:br>
            <a:r>
              <a:rPr lang="en-US" sz="5400" dirty="0" smtClean="0">
                <a:latin typeface="Ubuntu" panose="020B0504030602030204" pitchFamily="34" charset="0"/>
              </a:rPr>
              <a:t>Sample</a:t>
            </a:r>
            <a:endParaRPr lang="en-US" sz="5400" dirty="0">
              <a:latin typeface="Ubuntu" panose="020B0504030602030204" pitchFamily="34" charset="0"/>
            </a:endParaRPr>
          </a:p>
        </p:txBody>
      </p:sp>
    </p:spTree>
    <p:extLst>
      <p:ext uri="{BB962C8B-B14F-4D97-AF65-F5344CB8AC3E}">
        <p14:creationId xmlns:p14="http://schemas.microsoft.com/office/powerpoint/2010/main" val="1932921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75EC091-9826-4394-B08F-964BDF1D8E6B}"/>
              </a:ext>
            </a:extLst>
          </p:cNvPr>
          <p:cNvPicPr>
            <a:picLocks noChangeAspect="1"/>
          </p:cNvPicPr>
          <p:nvPr/>
        </p:nvPicPr>
        <p:blipFill rotWithShape="1">
          <a:blip r:embed="rId2"/>
          <a:srcRect t="13293" r="34560"/>
          <a:stretch/>
        </p:blipFill>
        <p:spPr>
          <a:xfrm>
            <a:off x="13448" y="1337480"/>
            <a:ext cx="8157158" cy="4913683"/>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smtClean="0"/>
              <a:t>Introduction to the Clustering Algorithm</a:t>
            </a:r>
            <a:endParaRPr lang="en-US" sz="2400" dirty="0"/>
          </a:p>
        </p:txBody>
      </p:sp>
    </p:spTree>
    <p:extLst>
      <p:ext uri="{BB962C8B-B14F-4D97-AF65-F5344CB8AC3E}">
        <p14:creationId xmlns:p14="http://schemas.microsoft.com/office/powerpoint/2010/main" val="3465536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FCB2B2A-8ADE-4C98-9F64-D7FBDC9F4F37}"/>
              </a:ext>
            </a:extLst>
          </p:cNvPr>
          <p:cNvPicPr>
            <a:picLocks noChangeAspect="1"/>
          </p:cNvPicPr>
          <p:nvPr/>
        </p:nvPicPr>
        <p:blipFill>
          <a:blip r:embed="rId2"/>
          <a:stretch>
            <a:fillRect/>
          </a:stretch>
        </p:blipFill>
        <p:spPr>
          <a:xfrm>
            <a:off x="176238" y="1198726"/>
            <a:ext cx="8803990" cy="4924927"/>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Clustering in a </a:t>
            </a:r>
            <a:r>
              <a:rPr lang="en-US" sz="2400" dirty="0" smtClean="0"/>
              <a:t>Nutshell</a:t>
            </a:r>
            <a:endParaRPr lang="en-US" sz="2400" dirty="0"/>
          </a:p>
        </p:txBody>
      </p:sp>
    </p:spTree>
    <p:extLst>
      <p:ext uri="{BB962C8B-B14F-4D97-AF65-F5344CB8AC3E}">
        <p14:creationId xmlns:p14="http://schemas.microsoft.com/office/powerpoint/2010/main" val="408459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B92D5FC-8C36-44DC-901B-4A001EF7F428}"/>
              </a:ext>
            </a:extLst>
          </p:cNvPr>
          <p:cNvPicPr>
            <a:picLocks noChangeAspect="1"/>
          </p:cNvPicPr>
          <p:nvPr/>
        </p:nvPicPr>
        <p:blipFill rotWithShape="1">
          <a:blip r:embed="rId2"/>
          <a:srcRect r="4565"/>
          <a:stretch/>
        </p:blipFill>
        <p:spPr>
          <a:xfrm>
            <a:off x="220251" y="1059964"/>
            <a:ext cx="8719034" cy="5026886"/>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Simplified Visualization</a:t>
            </a:r>
            <a:endParaRPr lang="en-US" sz="2400" dirty="0"/>
          </a:p>
        </p:txBody>
      </p:sp>
    </p:spTree>
    <p:extLst>
      <p:ext uri="{BB962C8B-B14F-4D97-AF65-F5344CB8AC3E}">
        <p14:creationId xmlns:p14="http://schemas.microsoft.com/office/powerpoint/2010/main" val="1004547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 y="-25399"/>
            <a:ext cx="9143999" cy="1002135"/>
          </a:xfrm>
        </p:spPr>
        <p:txBody>
          <a:bodyPr/>
          <a:lstStyle/>
          <a:p>
            <a:r>
              <a:rPr lang="en-US" dirty="0" smtClean="0"/>
              <a:t>Introduction</a:t>
            </a:r>
            <a:endParaRPr lang="en-US" dirty="0"/>
          </a:p>
        </p:txBody>
      </p:sp>
      <p:sp>
        <p:nvSpPr>
          <p:cNvPr id="4" name="TextBox 3"/>
          <p:cNvSpPr txBox="1"/>
          <p:nvPr/>
        </p:nvSpPr>
        <p:spPr>
          <a:xfrm>
            <a:off x="1967704" y="3905776"/>
            <a:ext cx="2287806" cy="1006429"/>
          </a:xfrm>
          <a:prstGeom prst="rect">
            <a:avLst/>
          </a:prstGeom>
          <a:noFill/>
        </p:spPr>
        <p:txBody>
          <a:bodyPr wrap="none" rtlCol="0">
            <a:spAutoFit/>
          </a:bodyPr>
          <a:lstStyle/>
          <a:p>
            <a:pPr algn="ctr">
              <a:lnSpc>
                <a:spcPct val="90000"/>
              </a:lnSpc>
            </a:pPr>
            <a:r>
              <a:rPr lang="en-US" sz="1400" b="1" dirty="0" smtClean="0">
                <a:solidFill>
                  <a:srgbClr val="6964D1"/>
                </a:solidFill>
              </a:rPr>
              <a:t>Moderator: </a:t>
            </a:r>
          </a:p>
          <a:p>
            <a:pPr algn="ctr">
              <a:lnSpc>
                <a:spcPct val="90000"/>
              </a:lnSpc>
            </a:pPr>
            <a:r>
              <a:rPr lang="en-US" sz="2400" b="1" dirty="0" smtClean="0">
                <a:solidFill>
                  <a:srgbClr val="6964D1"/>
                </a:solidFill>
              </a:rPr>
              <a:t>Brian Halperin</a:t>
            </a:r>
            <a:endParaRPr lang="en-US" sz="2400" b="1" dirty="0">
              <a:solidFill>
                <a:srgbClr val="6964D1"/>
              </a:solidFill>
            </a:endParaRPr>
          </a:p>
          <a:p>
            <a:pPr algn="ctr">
              <a:lnSpc>
                <a:spcPct val="90000"/>
              </a:lnSpc>
            </a:pPr>
            <a:r>
              <a:rPr lang="en-US" sz="1400" dirty="0" err="1" smtClean="0">
                <a:solidFill>
                  <a:srgbClr val="6964D1"/>
                </a:solidFill>
              </a:rPr>
              <a:t>Netsuite</a:t>
            </a:r>
            <a:endParaRPr lang="en-US" sz="1400" dirty="0" smtClean="0">
              <a:solidFill>
                <a:srgbClr val="6964D1"/>
              </a:solidFill>
            </a:endParaRPr>
          </a:p>
          <a:p>
            <a:pPr algn="ctr">
              <a:lnSpc>
                <a:spcPct val="90000"/>
              </a:lnSpc>
            </a:pPr>
            <a:r>
              <a:rPr lang="en-US" sz="1400" dirty="0" smtClean="0">
                <a:solidFill>
                  <a:srgbClr val="6964D1"/>
                </a:solidFill>
              </a:rPr>
              <a:t>North America</a:t>
            </a:r>
            <a:endParaRPr lang="en-US" sz="1400" dirty="0">
              <a:solidFill>
                <a:srgbClr val="6964D1"/>
              </a:solidFill>
            </a:endParaRPr>
          </a:p>
        </p:txBody>
      </p:sp>
      <p:sp>
        <p:nvSpPr>
          <p:cNvPr id="12" name="TextBox 11"/>
          <p:cNvSpPr txBox="1"/>
          <p:nvPr/>
        </p:nvSpPr>
        <p:spPr>
          <a:xfrm>
            <a:off x="5116055" y="3905775"/>
            <a:ext cx="1859805" cy="1006429"/>
          </a:xfrm>
          <a:prstGeom prst="rect">
            <a:avLst/>
          </a:prstGeom>
          <a:noFill/>
        </p:spPr>
        <p:txBody>
          <a:bodyPr wrap="none" rtlCol="0">
            <a:spAutoFit/>
          </a:bodyPr>
          <a:lstStyle/>
          <a:p>
            <a:pPr algn="ctr">
              <a:lnSpc>
                <a:spcPct val="90000"/>
              </a:lnSpc>
            </a:pPr>
            <a:r>
              <a:rPr lang="en-US" sz="1400" b="1" dirty="0" smtClean="0">
                <a:solidFill>
                  <a:srgbClr val="6964D1"/>
                </a:solidFill>
              </a:rPr>
              <a:t>Speaker: </a:t>
            </a:r>
          </a:p>
          <a:p>
            <a:pPr algn="ctr">
              <a:lnSpc>
                <a:spcPct val="90000"/>
              </a:lnSpc>
            </a:pPr>
            <a:r>
              <a:rPr lang="en-US" sz="2400" b="1" dirty="0" smtClean="0">
                <a:solidFill>
                  <a:srgbClr val="6964D1"/>
                </a:solidFill>
              </a:rPr>
              <a:t>Julie Buard</a:t>
            </a:r>
          </a:p>
          <a:p>
            <a:pPr algn="ctr">
              <a:lnSpc>
                <a:spcPct val="90000"/>
              </a:lnSpc>
            </a:pPr>
            <a:r>
              <a:rPr lang="en-US" sz="1400" dirty="0" smtClean="0">
                <a:solidFill>
                  <a:srgbClr val="6964D1"/>
                </a:solidFill>
              </a:rPr>
              <a:t>Insights and Data</a:t>
            </a:r>
            <a:endParaRPr lang="en-US" sz="1400" dirty="0">
              <a:solidFill>
                <a:srgbClr val="6964D1"/>
              </a:solidFill>
            </a:endParaRPr>
          </a:p>
          <a:p>
            <a:pPr algn="ctr">
              <a:lnSpc>
                <a:spcPct val="90000"/>
              </a:lnSpc>
            </a:pPr>
            <a:r>
              <a:rPr lang="en-US" sz="1400" dirty="0" smtClean="0">
                <a:solidFill>
                  <a:srgbClr val="6964D1"/>
                </a:solidFill>
              </a:rPr>
              <a:t>North America</a:t>
            </a:r>
          </a:p>
        </p:txBody>
      </p:sp>
      <p:pic>
        <p:nvPicPr>
          <p:cNvPr id="15362" name="Picture 2" descr="Brian Halper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165" y="1601456"/>
            <a:ext cx="2146882" cy="2146882"/>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375" t="16779" r="62921" b="44251"/>
          <a:stretch/>
        </p:blipFill>
        <p:spPr>
          <a:xfrm>
            <a:off x="4971176" y="1598773"/>
            <a:ext cx="2149564" cy="2149565"/>
          </a:xfrm>
          <a:prstGeom prst="ellipse">
            <a:avLst/>
          </a:prstGeom>
        </p:spPr>
      </p:pic>
    </p:spTree>
    <p:extLst>
      <p:ext uri="{BB962C8B-B14F-4D97-AF65-F5344CB8AC3E}">
        <p14:creationId xmlns:p14="http://schemas.microsoft.com/office/powerpoint/2010/main" val="344035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5B1D4A46-1A2D-4194-A7AE-7DC952BD7819}"/>
              </a:ext>
            </a:extLst>
          </p:cNvPr>
          <p:cNvPicPr>
            <a:picLocks noChangeAspect="1"/>
          </p:cNvPicPr>
          <p:nvPr/>
        </p:nvPicPr>
        <p:blipFill rotWithShape="1">
          <a:blip r:embed="rId2"/>
          <a:srcRect r="9423"/>
          <a:stretch/>
        </p:blipFill>
        <p:spPr>
          <a:xfrm>
            <a:off x="191166" y="1558298"/>
            <a:ext cx="8666231" cy="3223099"/>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Impact of </a:t>
            </a:r>
            <a:r>
              <a:rPr lang="en-US" sz="2400" dirty="0" smtClean="0"/>
              <a:t>Clusters Number</a:t>
            </a:r>
            <a:endParaRPr lang="en-US" sz="2400" dirty="0"/>
          </a:p>
        </p:txBody>
      </p:sp>
    </p:spTree>
    <p:extLst>
      <p:ext uri="{BB962C8B-B14F-4D97-AF65-F5344CB8AC3E}">
        <p14:creationId xmlns:p14="http://schemas.microsoft.com/office/powerpoint/2010/main" val="68001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D53C4EB-524E-4F10-9B35-750B30CE6BD3}"/>
              </a:ext>
            </a:extLst>
          </p:cNvPr>
          <p:cNvPicPr>
            <a:picLocks noChangeAspect="1"/>
          </p:cNvPicPr>
          <p:nvPr/>
        </p:nvPicPr>
        <p:blipFill rotWithShape="1">
          <a:blip r:embed="rId2"/>
          <a:srcRect t="10673" r="11664"/>
          <a:stretch/>
        </p:blipFill>
        <p:spPr>
          <a:xfrm>
            <a:off x="179759" y="1504335"/>
            <a:ext cx="8644201" cy="4588737"/>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K-mean </a:t>
            </a:r>
            <a:r>
              <a:rPr lang="en-US" sz="2400" dirty="0" smtClean="0"/>
              <a:t>Clustering Code</a:t>
            </a:r>
            <a:endParaRPr lang="en-US" sz="2400" dirty="0"/>
          </a:p>
        </p:txBody>
      </p:sp>
    </p:spTree>
    <p:extLst>
      <p:ext uri="{BB962C8B-B14F-4D97-AF65-F5344CB8AC3E}">
        <p14:creationId xmlns:p14="http://schemas.microsoft.com/office/powerpoint/2010/main" val="2403517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B1B003-00AB-4652-8D68-7415DF98E52D}"/>
              </a:ext>
            </a:extLst>
          </p:cNvPr>
          <p:cNvPicPr>
            <a:picLocks noChangeAspect="1"/>
          </p:cNvPicPr>
          <p:nvPr/>
        </p:nvPicPr>
        <p:blipFill rotWithShape="1">
          <a:blip r:embed="rId2"/>
          <a:srcRect r="10865" b="37124"/>
          <a:stretch/>
        </p:blipFill>
        <p:spPr>
          <a:xfrm>
            <a:off x="249914" y="1158608"/>
            <a:ext cx="8717105" cy="4401534"/>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K-mean </a:t>
            </a:r>
            <a:r>
              <a:rPr lang="en-US" sz="2400" dirty="0" smtClean="0"/>
              <a:t>Visualization</a:t>
            </a:r>
            <a:endParaRPr lang="en-US" sz="2400" dirty="0"/>
          </a:p>
        </p:txBody>
      </p:sp>
      <p:sp>
        <p:nvSpPr>
          <p:cNvPr id="4"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pic>
        <p:nvPicPr>
          <p:cNvPr id="6" name="Picture 5">
            <a:extLst>
              <a:ext uri="{FF2B5EF4-FFF2-40B4-BE49-F238E27FC236}">
                <a16:creationId xmlns="" xmlns:a16="http://schemas.microsoft.com/office/drawing/2014/main" id="{E2B1B003-00AB-4652-8D68-7415DF98E52D}"/>
              </a:ext>
            </a:extLst>
          </p:cNvPr>
          <p:cNvPicPr>
            <a:picLocks noChangeAspect="1"/>
          </p:cNvPicPr>
          <p:nvPr/>
        </p:nvPicPr>
        <p:blipFill rotWithShape="1">
          <a:blip r:embed="rId2"/>
          <a:srcRect t="62996" r="79961" b="6346"/>
          <a:stretch/>
        </p:blipFill>
        <p:spPr>
          <a:xfrm>
            <a:off x="5998003" y="2959529"/>
            <a:ext cx="2825957" cy="3094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8566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B931ED0-BFB8-4489-A087-BE6E32FF036B}"/>
              </a:ext>
            </a:extLst>
          </p:cNvPr>
          <p:cNvPicPr>
            <a:picLocks noChangeAspect="1"/>
          </p:cNvPicPr>
          <p:nvPr/>
        </p:nvPicPr>
        <p:blipFill rotWithShape="1">
          <a:blip r:embed="rId2"/>
          <a:srcRect b="31086"/>
          <a:stretch/>
        </p:blipFill>
        <p:spPr>
          <a:xfrm>
            <a:off x="221021" y="1093283"/>
            <a:ext cx="8670645" cy="5130096"/>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smtClean="0"/>
              <a:t>The Elbow Algorithm</a:t>
            </a:r>
            <a:endParaRPr lang="en-US" sz="2400" dirty="0"/>
          </a:p>
        </p:txBody>
      </p:sp>
      <p:pic>
        <p:nvPicPr>
          <p:cNvPr id="4" name="Picture 3">
            <a:extLst>
              <a:ext uri="{FF2B5EF4-FFF2-40B4-BE49-F238E27FC236}">
                <a16:creationId xmlns="" xmlns:a16="http://schemas.microsoft.com/office/drawing/2014/main" id="{EB931ED0-BFB8-4489-A087-BE6E32FF036B}"/>
              </a:ext>
            </a:extLst>
          </p:cNvPr>
          <p:cNvPicPr>
            <a:picLocks noChangeAspect="1"/>
          </p:cNvPicPr>
          <p:nvPr/>
        </p:nvPicPr>
        <p:blipFill rotWithShape="1">
          <a:blip r:embed="rId2"/>
          <a:srcRect t="68914" r="61689"/>
          <a:stretch/>
        </p:blipFill>
        <p:spPr>
          <a:xfrm>
            <a:off x="4949977" y="3388460"/>
            <a:ext cx="3556739" cy="2477727"/>
          </a:xfrm>
          <a:prstGeom prst="rect">
            <a:avLst/>
          </a:prstGeom>
        </p:spPr>
      </p:pic>
    </p:spTree>
    <p:extLst>
      <p:ext uri="{BB962C8B-B14F-4D97-AF65-F5344CB8AC3E}">
        <p14:creationId xmlns:p14="http://schemas.microsoft.com/office/powerpoint/2010/main" val="2001249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4EBABA4-EF22-4974-B3A8-9F22E4DF0FC4}"/>
              </a:ext>
            </a:extLst>
          </p:cNvPr>
          <p:cNvPicPr>
            <a:picLocks noChangeAspect="1"/>
          </p:cNvPicPr>
          <p:nvPr/>
        </p:nvPicPr>
        <p:blipFill>
          <a:blip r:embed="rId2"/>
          <a:stretch>
            <a:fillRect/>
          </a:stretch>
        </p:blipFill>
        <p:spPr>
          <a:xfrm>
            <a:off x="263178" y="1050877"/>
            <a:ext cx="8665141" cy="5136988"/>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Selecting the </a:t>
            </a:r>
            <a:r>
              <a:rPr lang="en-US" sz="2400" dirty="0" smtClean="0"/>
              <a:t>Optimal Number of Clusters</a:t>
            </a:r>
            <a:endParaRPr lang="en-US" sz="2400" dirty="0"/>
          </a:p>
        </p:txBody>
      </p:sp>
    </p:spTree>
    <p:extLst>
      <p:ext uri="{BB962C8B-B14F-4D97-AF65-F5344CB8AC3E}">
        <p14:creationId xmlns:p14="http://schemas.microsoft.com/office/powerpoint/2010/main" val="3014990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DFCACD8-AA01-4235-9002-861DA34B2828}"/>
              </a:ext>
            </a:extLst>
          </p:cNvPr>
          <p:cNvPicPr>
            <a:picLocks noChangeAspect="1"/>
          </p:cNvPicPr>
          <p:nvPr/>
        </p:nvPicPr>
        <p:blipFill rotWithShape="1">
          <a:blip r:embed="rId2"/>
          <a:srcRect b="35049"/>
          <a:stretch/>
        </p:blipFill>
        <p:spPr>
          <a:xfrm>
            <a:off x="251700" y="1072084"/>
            <a:ext cx="8892300" cy="4590605"/>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smtClean="0"/>
              <a:t>Visualization</a:t>
            </a:r>
            <a:endParaRPr lang="en-US" sz="2400" dirty="0"/>
          </a:p>
        </p:txBody>
      </p:sp>
      <p:pic>
        <p:nvPicPr>
          <p:cNvPr id="4" name="Picture 3">
            <a:extLst>
              <a:ext uri="{FF2B5EF4-FFF2-40B4-BE49-F238E27FC236}">
                <a16:creationId xmlns="" xmlns:a16="http://schemas.microsoft.com/office/drawing/2014/main" id="{9DFCACD8-AA01-4235-9002-861DA34B2828}"/>
              </a:ext>
            </a:extLst>
          </p:cNvPr>
          <p:cNvPicPr>
            <a:picLocks noChangeAspect="1"/>
          </p:cNvPicPr>
          <p:nvPr/>
        </p:nvPicPr>
        <p:blipFill rotWithShape="1">
          <a:blip r:embed="rId2"/>
          <a:srcRect t="64326" r="58665"/>
          <a:stretch/>
        </p:blipFill>
        <p:spPr>
          <a:xfrm>
            <a:off x="5689498" y="4242748"/>
            <a:ext cx="3118585" cy="2139287"/>
          </a:xfrm>
          <a:prstGeom prst="rect">
            <a:avLst/>
          </a:prstGeom>
        </p:spPr>
      </p:pic>
    </p:spTree>
    <p:extLst>
      <p:ext uri="{BB962C8B-B14F-4D97-AF65-F5344CB8AC3E}">
        <p14:creationId xmlns:p14="http://schemas.microsoft.com/office/powerpoint/2010/main" val="3443913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698336A-8ED7-43D0-B6A4-52FBBFC4B2D7}"/>
              </a:ext>
            </a:extLst>
          </p:cNvPr>
          <p:cNvPicPr>
            <a:picLocks noChangeAspect="1"/>
          </p:cNvPicPr>
          <p:nvPr/>
        </p:nvPicPr>
        <p:blipFill rotWithShape="1">
          <a:blip r:embed="rId2"/>
          <a:srcRect b="39699"/>
          <a:stretch/>
        </p:blipFill>
        <p:spPr>
          <a:xfrm>
            <a:off x="198922" y="1154754"/>
            <a:ext cx="8945077" cy="4773828"/>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Impact of </a:t>
            </a:r>
            <a:r>
              <a:rPr lang="en-US" sz="2400" dirty="0" smtClean="0"/>
              <a:t>Clusters Number</a:t>
            </a:r>
            <a:endParaRPr lang="en-US" sz="2400" dirty="0"/>
          </a:p>
        </p:txBody>
      </p:sp>
      <p:sp>
        <p:nvSpPr>
          <p:cNvPr id="4"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pic>
        <p:nvPicPr>
          <p:cNvPr id="5" name="Picture 4">
            <a:extLst>
              <a:ext uri="{FF2B5EF4-FFF2-40B4-BE49-F238E27FC236}">
                <a16:creationId xmlns="" xmlns:a16="http://schemas.microsoft.com/office/drawing/2014/main" id="{B698336A-8ED7-43D0-B6A4-52FBBFC4B2D7}"/>
              </a:ext>
            </a:extLst>
          </p:cNvPr>
          <p:cNvPicPr>
            <a:picLocks noChangeAspect="1"/>
          </p:cNvPicPr>
          <p:nvPr/>
        </p:nvPicPr>
        <p:blipFill rotWithShape="1">
          <a:blip r:embed="rId2"/>
          <a:srcRect t="60568" r="58872" b="6989"/>
          <a:stretch/>
        </p:blipFill>
        <p:spPr>
          <a:xfrm>
            <a:off x="5561773" y="4386632"/>
            <a:ext cx="3096453" cy="2161806"/>
          </a:xfrm>
          <a:prstGeom prst="rect">
            <a:avLst/>
          </a:prstGeom>
        </p:spPr>
      </p:pic>
    </p:spTree>
    <p:extLst>
      <p:ext uri="{BB962C8B-B14F-4D97-AF65-F5344CB8AC3E}">
        <p14:creationId xmlns:p14="http://schemas.microsoft.com/office/powerpoint/2010/main" val="3344479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F8FC76C-436F-4687-9818-2D95743CC7EC}"/>
              </a:ext>
            </a:extLst>
          </p:cNvPr>
          <p:cNvPicPr>
            <a:picLocks noChangeAspect="1"/>
          </p:cNvPicPr>
          <p:nvPr/>
        </p:nvPicPr>
        <p:blipFill>
          <a:blip r:embed="rId2"/>
          <a:stretch>
            <a:fillRect/>
          </a:stretch>
        </p:blipFill>
        <p:spPr>
          <a:xfrm>
            <a:off x="221233" y="1279735"/>
            <a:ext cx="8922767" cy="4519324"/>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Silhouette Analysis </a:t>
            </a:r>
            <a:endParaRPr lang="en-US" sz="2400" dirty="0"/>
          </a:p>
        </p:txBody>
      </p:sp>
    </p:spTree>
    <p:extLst>
      <p:ext uri="{BB962C8B-B14F-4D97-AF65-F5344CB8AC3E}">
        <p14:creationId xmlns:p14="http://schemas.microsoft.com/office/powerpoint/2010/main" val="3355627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0C43182-B8B9-4055-85F1-AD33A12E07AA}"/>
              </a:ext>
            </a:extLst>
          </p:cNvPr>
          <p:cNvPicPr>
            <a:picLocks noChangeAspect="1"/>
          </p:cNvPicPr>
          <p:nvPr/>
        </p:nvPicPr>
        <p:blipFill rotWithShape="1">
          <a:blip r:embed="rId2"/>
          <a:srcRect b="3950"/>
          <a:stretch/>
        </p:blipFill>
        <p:spPr>
          <a:xfrm>
            <a:off x="1540093" y="726580"/>
            <a:ext cx="5988006" cy="5993986"/>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Selecting the </a:t>
            </a:r>
            <a:r>
              <a:rPr lang="en-US" sz="2400" dirty="0" smtClean="0"/>
              <a:t>Optimal </a:t>
            </a:r>
            <a:r>
              <a:rPr lang="en-US" sz="2400" dirty="0"/>
              <a:t>N</a:t>
            </a:r>
            <a:r>
              <a:rPr lang="en-US" sz="2400" dirty="0" smtClean="0"/>
              <a:t>umber </a:t>
            </a:r>
            <a:r>
              <a:rPr lang="en-US" sz="2400" dirty="0"/>
              <a:t>of </a:t>
            </a:r>
            <a:r>
              <a:rPr lang="en-US" sz="2400" dirty="0" smtClean="0"/>
              <a:t>Clusters</a:t>
            </a:r>
            <a:endParaRPr lang="en-US" sz="2400" dirty="0"/>
          </a:p>
        </p:txBody>
      </p:sp>
    </p:spTree>
    <p:extLst>
      <p:ext uri="{BB962C8B-B14F-4D97-AF65-F5344CB8AC3E}">
        <p14:creationId xmlns:p14="http://schemas.microsoft.com/office/powerpoint/2010/main" val="1493756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D55151A-DFF0-406B-B102-141E628B45B5}"/>
              </a:ext>
            </a:extLst>
          </p:cNvPr>
          <p:cNvPicPr>
            <a:picLocks noChangeAspect="1"/>
          </p:cNvPicPr>
          <p:nvPr/>
        </p:nvPicPr>
        <p:blipFill rotWithShape="1">
          <a:blip r:embed="rId2"/>
          <a:srcRect b="1823"/>
          <a:stretch/>
        </p:blipFill>
        <p:spPr>
          <a:xfrm>
            <a:off x="1646629" y="706404"/>
            <a:ext cx="5985664" cy="5776283"/>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Selecting the Optimal Number of Clusters</a:t>
            </a:r>
            <a:endParaRPr lang="en-US" sz="2400" dirty="0"/>
          </a:p>
        </p:txBody>
      </p:sp>
    </p:spTree>
    <p:extLst>
      <p:ext uri="{BB962C8B-B14F-4D97-AF65-F5344CB8AC3E}">
        <p14:creationId xmlns:p14="http://schemas.microsoft.com/office/powerpoint/2010/main" val="132366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Agenda</a:t>
            </a:r>
          </a:p>
        </p:txBody>
      </p:sp>
      <p:sp>
        <p:nvSpPr>
          <p:cNvPr id="15" name="Text Placeholder 14"/>
          <p:cNvSpPr>
            <a:spLocks noGrp="1"/>
          </p:cNvSpPr>
          <p:nvPr>
            <p:ph type="body" sz="quarter" idx="11"/>
          </p:nvPr>
        </p:nvSpPr>
        <p:spPr>
          <a:xfrm>
            <a:off x="359594" y="1603445"/>
            <a:ext cx="8965065" cy="300082"/>
          </a:xfrm>
        </p:spPr>
        <p:txBody>
          <a:bodyPr/>
          <a:lstStyle/>
          <a:p>
            <a:pPr>
              <a:tabLst>
                <a:tab pos="7281679" algn="l"/>
              </a:tabLst>
            </a:pPr>
            <a:r>
              <a:rPr lang="en-US" dirty="0" smtClean="0"/>
              <a:t>Topic                                                                                                                             approx</a:t>
            </a:r>
            <a:r>
              <a:rPr lang="en-US" dirty="0"/>
              <a:t>. time</a:t>
            </a:r>
          </a:p>
        </p:txBody>
      </p:sp>
      <p:sp>
        <p:nvSpPr>
          <p:cNvPr id="7" name="Content Placeholder 6"/>
          <p:cNvSpPr>
            <a:spLocks noGrp="1"/>
          </p:cNvSpPr>
          <p:nvPr>
            <p:ph sz="quarter" idx="15"/>
          </p:nvPr>
        </p:nvSpPr>
        <p:spPr>
          <a:xfrm>
            <a:off x="216221" y="2204830"/>
            <a:ext cx="8639908" cy="2816156"/>
          </a:xfrm>
        </p:spPr>
        <p:txBody>
          <a:bodyPr/>
          <a:lstStyle/>
          <a:p>
            <a:pPr marL="316531" indent="-316531">
              <a:buFont typeface="Wingdings" pitchFamily="2" charset="2"/>
              <a:buAutoNum type="arabicPeriod"/>
              <a:tabLst>
                <a:tab pos="7281679" algn="l"/>
              </a:tabLst>
            </a:pPr>
            <a:r>
              <a:rPr lang="en-US" dirty="0" smtClean="0"/>
              <a:t>Unsupervised Learning Introduction	</a:t>
            </a:r>
            <a:r>
              <a:rPr lang="en-US" dirty="0"/>
              <a:t>5</a:t>
            </a:r>
            <a:r>
              <a:rPr lang="en-US" dirty="0" smtClean="0"/>
              <a:t> min.</a:t>
            </a:r>
            <a:endParaRPr lang="en-US" dirty="0"/>
          </a:p>
          <a:p>
            <a:pPr marL="316531" indent="-316531">
              <a:buFont typeface="Wingdings" pitchFamily="2" charset="2"/>
              <a:buAutoNum type="arabicPeriod"/>
              <a:tabLst>
                <a:tab pos="7281679" algn="l"/>
              </a:tabLst>
            </a:pPr>
            <a:r>
              <a:rPr lang="en-US" dirty="0" smtClean="0"/>
              <a:t>Clustering (Hierarchical, K-Means, Use Case, Code Sample)	45 min.</a:t>
            </a:r>
            <a:endParaRPr lang="en-US" dirty="0"/>
          </a:p>
          <a:p>
            <a:pPr marL="316531" indent="-316531">
              <a:buFont typeface="Wingdings" pitchFamily="2" charset="2"/>
              <a:buAutoNum type="arabicPeriod"/>
              <a:tabLst>
                <a:tab pos="7281679" algn="l"/>
              </a:tabLst>
            </a:pPr>
            <a:r>
              <a:rPr lang="en-US" dirty="0" smtClean="0"/>
              <a:t>Dimensionality Reduction with Principle Component Analysis (PCA)</a:t>
            </a:r>
            <a:r>
              <a:rPr lang="en-US" dirty="0"/>
              <a:t>	</a:t>
            </a:r>
            <a:r>
              <a:rPr lang="en-US" dirty="0" smtClean="0"/>
              <a:t>40 min</a:t>
            </a:r>
            <a:endParaRPr lang="en-US" dirty="0"/>
          </a:p>
          <a:p>
            <a:pPr marL="316531" indent="-316531">
              <a:buFont typeface="Arial" pitchFamily="34" charset="0"/>
              <a:buAutoNum type="arabicPeriod"/>
              <a:tabLst>
                <a:tab pos="7281679" algn="l"/>
              </a:tabLst>
            </a:pPr>
            <a:endParaRPr lang="en-US" dirty="0"/>
          </a:p>
          <a:p>
            <a:pPr marL="0" indent="0">
              <a:buNone/>
              <a:tabLst>
                <a:tab pos="7281679" algn="l"/>
              </a:tabLst>
            </a:pPr>
            <a:r>
              <a:rPr lang="en-US" dirty="0"/>
              <a:t>In the final workshop, you will get introduced to the other family of Machine Learning Algorithms: unsupervised learning. This workshop will be a mix of presentation and an interactive </a:t>
            </a:r>
            <a:r>
              <a:rPr lang="en-US" dirty="0" err="1"/>
              <a:t>Ipython</a:t>
            </a:r>
            <a:r>
              <a:rPr lang="en-US" dirty="0"/>
              <a:t> notebook focusing on clustering and dimensionality reduction</a:t>
            </a:r>
            <a:r>
              <a:rPr lang="en-US" dirty="0" smtClean="0"/>
              <a:t>!</a:t>
            </a:r>
          </a:p>
          <a:p>
            <a:pPr marL="0" indent="0">
              <a:buNone/>
              <a:tabLst>
                <a:tab pos="7281679" algn="l"/>
              </a:tabLst>
            </a:pPr>
            <a:endParaRPr lang="en-US" dirty="0"/>
          </a:p>
          <a:p>
            <a:pPr marL="0" indent="0">
              <a:buNone/>
              <a:tabLst>
                <a:tab pos="7281679" algn="l"/>
              </a:tabLst>
            </a:pPr>
            <a:r>
              <a:rPr lang="en-US" b="1" dirty="0" smtClean="0"/>
              <a:t>Acknowledgements:</a:t>
            </a:r>
          </a:p>
          <a:p>
            <a:pPr>
              <a:tabLst>
                <a:tab pos="7281679" algn="l"/>
              </a:tabLst>
            </a:pPr>
            <a:r>
              <a:rPr lang="en-US" dirty="0" smtClean="0"/>
              <a:t>This </a:t>
            </a:r>
            <a:r>
              <a:rPr lang="en-US" dirty="0"/>
              <a:t>material was first created for the </a:t>
            </a:r>
            <a:r>
              <a:rPr lang="en-US" b="1" dirty="0"/>
              <a:t>2017 German Connect and </a:t>
            </a:r>
            <a:r>
              <a:rPr lang="en-US" b="1" dirty="0" smtClean="0"/>
              <a:t>Learn Initiative</a:t>
            </a:r>
          </a:p>
          <a:p>
            <a:pPr>
              <a:tabLst>
                <a:tab pos="7281679" algn="l"/>
              </a:tabLst>
            </a:pPr>
            <a:r>
              <a:rPr lang="en-US" dirty="0" smtClean="0"/>
              <a:t>The presentation has been repurposed for Global Innovators Month by </a:t>
            </a:r>
            <a:r>
              <a:rPr lang="en-US" b="1" dirty="0" smtClean="0"/>
              <a:t>Brian Halperin </a:t>
            </a:r>
            <a:r>
              <a:rPr lang="en-US" dirty="0" smtClean="0"/>
              <a:t>and</a:t>
            </a:r>
            <a:r>
              <a:rPr lang="en-US" b="1" dirty="0" smtClean="0"/>
              <a:t> Julie Buard</a:t>
            </a:r>
            <a:endParaRPr lang="en-US" dirty="0"/>
          </a:p>
        </p:txBody>
      </p:sp>
    </p:spTree>
    <p:extLst>
      <p:ext uri="{BB962C8B-B14F-4D97-AF65-F5344CB8AC3E}">
        <p14:creationId xmlns:p14="http://schemas.microsoft.com/office/powerpoint/2010/main" val="758620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D5B732E-9E8B-4018-8008-9B6F7D83758D}"/>
              </a:ext>
            </a:extLst>
          </p:cNvPr>
          <p:cNvPicPr>
            <a:picLocks noChangeAspect="1"/>
          </p:cNvPicPr>
          <p:nvPr/>
        </p:nvPicPr>
        <p:blipFill>
          <a:blip r:embed="rId2"/>
          <a:stretch>
            <a:fillRect/>
          </a:stretch>
        </p:blipFill>
        <p:spPr>
          <a:xfrm>
            <a:off x="283594" y="1583774"/>
            <a:ext cx="8597123" cy="4224350"/>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Selecting the Optimal Number of Clusters</a:t>
            </a:r>
            <a:endParaRPr lang="en-US" sz="2400" dirty="0"/>
          </a:p>
        </p:txBody>
      </p:sp>
    </p:spTree>
    <p:extLst>
      <p:ext uri="{BB962C8B-B14F-4D97-AF65-F5344CB8AC3E}">
        <p14:creationId xmlns:p14="http://schemas.microsoft.com/office/powerpoint/2010/main" val="2576903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6480204-8ED8-4622-BE7B-AEFDE8EDF031}"/>
              </a:ext>
            </a:extLst>
          </p:cNvPr>
          <p:cNvPicPr>
            <a:picLocks noChangeAspect="1"/>
          </p:cNvPicPr>
          <p:nvPr/>
        </p:nvPicPr>
        <p:blipFill rotWithShape="1">
          <a:blip r:embed="rId2"/>
          <a:srcRect b="37016"/>
          <a:stretch/>
        </p:blipFill>
        <p:spPr>
          <a:xfrm>
            <a:off x="282280" y="1087838"/>
            <a:ext cx="8725242" cy="4303028"/>
          </a:xfrm>
          <a:prstGeom prst="rect">
            <a:avLst/>
          </a:prstGeom>
        </p:spPr>
      </p:pic>
      <p:sp>
        <p:nvSpPr>
          <p:cNvPr id="3"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sp>
        <p:nvSpPr>
          <p:cNvPr id="4" name="Title 1"/>
          <p:cNvSpPr>
            <a:spLocks noGrp="1"/>
          </p:cNvSpPr>
          <p:nvPr>
            <p:ph type="title"/>
          </p:nvPr>
        </p:nvSpPr>
        <p:spPr>
          <a:xfrm>
            <a:off x="0" y="25263"/>
            <a:ext cx="8823960" cy="822960"/>
          </a:xfrm>
        </p:spPr>
        <p:txBody>
          <a:bodyPr/>
          <a:lstStyle/>
          <a:p>
            <a:r>
              <a:rPr lang="en-US" sz="2400" dirty="0"/>
              <a:t>Hierarchical Clustering Code</a:t>
            </a:r>
            <a:endParaRPr lang="en-US" sz="2400" dirty="0"/>
          </a:p>
        </p:txBody>
      </p:sp>
      <p:pic>
        <p:nvPicPr>
          <p:cNvPr id="5" name="Picture 4">
            <a:extLst>
              <a:ext uri="{FF2B5EF4-FFF2-40B4-BE49-F238E27FC236}">
                <a16:creationId xmlns="" xmlns:a16="http://schemas.microsoft.com/office/drawing/2014/main" id="{86480204-8ED8-4622-BE7B-AEFDE8EDF031}"/>
              </a:ext>
            </a:extLst>
          </p:cNvPr>
          <p:cNvPicPr>
            <a:picLocks noChangeAspect="1"/>
          </p:cNvPicPr>
          <p:nvPr/>
        </p:nvPicPr>
        <p:blipFill rotWithShape="1">
          <a:blip r:embed="rId2"/>
          <a:srcRect t="63181" r="61564"/>
          <a:stretch/>
        </p:blipFill>
        <p:spPr>
          <a:xfrm>
            <a:off x="5648964" y="3845150"/>
            <a:ext cx="2832481" cy="2124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2204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3AE1D2-7CCE-493C-91B0-AEBB894FA415}"/>
              </a:ext>
            </a:extLst>
          </p:cNvPr>
          <p:cNvPicPr>
            <a:picLocks noChangeAspect="1"/>
          </p:cNvPicPr>
          <p:nvPr/>
        </p:nvPicPr>
        <p:blipFill>
          <a:blip r:embed="rId2"/>
          <a:stretch>
            <a:fillRect/>
          </a:stretch>
        </p:blipFill>
        <p:spPr>
          <a:xfrm>
            <a:off x="214066" y="1121695"/>
            <a:ext cx="8846149" cy="4978854"/>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Impact of </a:t>
            </a:r>
            <a:r>
              <a:rPr lang="en-US" sz="2400" dirty="0" smtClean="0"/>
              <a:t>Distance Type in </a:t>
            </a:r>
            <a:r>
              <a:rPr lang="en-US" sz="2400" dirty="0"/>
              <a:t>Clustering</a:t>
            </a:r>
            <a:endParaRPr lang="en-US" sz="2400" dirty="0"/>
          </a:p>
        </p:txBody>
      </p:sp>
    </p:spTree>
    <p:extLst>
      <p:ext uri="{BB962C8B-B14F-4D97-AF65-F5344CB8AC3E}">
        <p14:creationId xmlns:p14="http://schemas.microsoft.com/office/powerpoint/2010/main" val="922874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68EB6A6-5CF9-4606-AECC-D42730E662C6}"/>
              </a:ext>
            </a:extLst>
          </p:cNvPr>
          <p:cNvPicPr>
            <a:picLocks noChangeAspect="1"/>
          </p:cNvPicPr>
          <p:nvPr/>
        </p:nvPicPr>
        <p:blipFill rotWithShape="1">
          <a:blip r:embed="rId2"/>
          <a:srcRect b="1719"/>
          <a:stretch/>
        </p:blipFill>
        <p:spPr>
          <a:xfrm>
            <a:off x="762743" y="1100034"/>
            <a:ext cx="7703345" cy="5369005"/>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err="1"/>
              <a:t>Dentogramm</a:t>
            </a:r>
            <a:r>
              <a:rPr lang="en-US" sz="2400" dirty="0"/>
              <a:t> </a:t>
            </a:r>
            <a:r>
              <a:rPr lang="en-US" sz="2400" dirty="0" smtClean="0"/>
              <a:t>Plot</a:t>
            </a:r>
            <a:endParaRPr lang="en-US" sz="2400" dirty="0"/>
          </a:p>
        </p:txBody>
      </p:sp>
    </p:spTree>
    <p:extLst>
      <p:ext uri="{BB962C8B-B14F-4D97-AF65-F5344CB8AC3E}">
        <p14:creationId xmlns:p14="http://schemas.microsoft.com/office/powerpoint/2010/main" val="2820273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7C227B8C-A30F-43E6-9F5B-E9787B9B3773}"/>
              </a:ext>
            </a:extLst>
          </p:cNvPr>
          <p:cNvPicPr>
            <a:picLocks noChangeAspect="1"/>
          </p:cNvPicPr>
          <p:nvPr/>
        </p:nvPicPr>
        <p:blipFill>
          <a:blip r:embed="rId2"/>
          <a:stretch>
            <a:fillRect/>
          </a:stretch>
        </p:blipFill>
        <p:spPr>
          <a:xfrm>
            <a:off x="330351" y="1055296"/>
            <a:ext cx="8254091" cy="5434304"/>
          </a:xfrm>
          <a:prstGeom prst="rect">
            <a:avLst/>
          </a:prstGeom>
        </p:spPr>
      </p:pic>
      <p:sp>
        <p:nvSpPr>
          <p:cNvPr id="3" name="Title 1"/>
          <p:cNvSpPr>
            <a:spLocks noGrp="1"/>
          </p:cNvSpPr>
          <p:nvPr>
            <p:ph type="title"/>
          </p:nvPr>
        </p:nvSpPr>
        <p:spPr>
          <a:xfrm>
            <a:off x="0" y="25263"/>
            <a:ext cx="8823960" cy="822960"/>
          </a:xfrm>
        </p:spPr>
        <p:txBody>
          <a:bodyPr/>
          <a:lstStyle/>
          <a:p>
            <a:r>
              <a:rPr lang="en-US" sz="2400" dirty="0"/>
              <a:t>Optimizing </a:t>
            </a:r>
            <a:r>
              <a:rPr lang="en-US" sz="2400" dirty="0" err="1" smtClean="0"/>
              <a:t>Dentogramm</a:t>
            </a:r>
            <a:r>
              <a:rPr lang="en-US" sz="2400" dirty="0" smtClean="0"/>
              <a:t> Interpretability</a:t>
            </a:r>
            <a:endParaRPr lang="en-US" sz="2400" dirty="0"/>
          </a:p>
        </p:txBody>
      </p:sp>
    </p:spTree>
    <p:extLst>
      <p:ext uri="{BB962C8B-B14F-4D97-AF65-F5344CB8AC3E}">
        <p14:creationId xmlns:p14="http://schemas.microsoft.com/office/powerpoint/2010/main" val="2739114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solidFill>
                  <a:schemeClr val="bg1"/>
                </a:solidFill>
              </a:rPr>
              <a:t>Chapter 3:</a:t>
            </a:r>
            <a:br>
              <a:rPr lang="en-US" sz="2800" b="1" dirty="0" smtClean="0">
                <a:solidFill>
                  <a:schemeClr val="bg1"/>
                </a:solidFill>
              </a:rPr>
            </a:br>
            <a:r>
              <a:rPr lang="en-US" sz="4800" b="1" dirty="0">
                <a:solidFill>
                  <a:schemeClr val="bg1"/>
                </a:solidFill>
                <a:latin typeface="Ubuntu" panose="020B0504030602030204" pitchFamily="34" charset="0"/>
              </a:rPr>
              <a:t>Dimensionality Reduction With PCA (Principal Component </a:t>
            </a:r>
            <a:endParaRPr lang="en-US" sz="4800" b="1" dirty="0" smtClean="0">
              <a:solidFill>
                <a:schemeClr val="bg1"/>
              </a:solidFill>
              <a:latin typeface="Ubuntu" panose="020B0504030602030204" pitchFamily="34" charset="0"/>
            </a:endParaRPr>
          </a:p>
          <a:p>
            <a:r>
              <a:rPr lang="en-US" sz="4800" b="1" dirty="0" smtClean="0">
                <a:solidFill>
                  <a:schemeClr val="bg1"/>
                </a:solidFill>
                <a:latin typeface="Ubuntu" panose="020B0504030602030204" pitchFamily="34" charset="0"/>
              </a:rPr>
              <a:t>Analysis)</a:t>
            </a:r>
            <a:endParaRPr lang="en-US" sz="48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3365660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smtClean="0"/>
              <a:t>Principal </a:t>
            </a:r>
            <a:r>
              <a:rPr lang="en-US" dirty="0"/>
              <a:t>Component </a:t>
            </a:r>
            <a:r>
              <a:rPr lang="en-US" dirty="0" smtClean="0"/>
              <a:t>Analysis (PCA)</a:t>
            </a:r>
            <a:endParaRPr lang="en-US" dirty="0"/>
          </a:p>
        </p:txBody>
      </p:sp>
      <p:sp>
        <p:nvSpPr>
          <p:cNvPr id="7" name="Text Placeholder 6"/>
          <p:cNvSpPr>
            <a:spLocks noGrp="1"/>
          </p:cNvSpPr>
          <p:nvPr>
            <p:ph type="body" sz="quarter" idx="11"/>
          </p:nvPr>
        </p:nvSpPr>
        <p:spPr>
          <a:xfrm>
            <a:off x="252046" y="1338981"/>
            <a:ext cx="8639908" cy="492443"/>
          </a:xfrm>
        </p:spPr>
        <p:txBody>
          <a:bodyPr/>
          <a:lstStyle/>
          <a:p>
            <a:r>
              <a:rPr lang="en-US" sz="1600" dirty="0"/>
              <a:t>Principle Component Analysis (PCA) is an Unsupervised Means of Dimensionality Reduction</a:t>
            </a:r>
          </a:p>
        </p:txBody>
      </p:sp>
      <p:sp>
        <p:nvSpPr>
          <p:cNvPr id="9" name="Content Placeholder 8"/>
          <p:cNvSpPr>
            <a:spLocks noGrp="1"/>
          </p:cNvSpPr>
          <p:nvPr>
            <p:ph sz="quarter" idx="15"/>
          </p:nvPr>
        </p:nvSpPr>
        <p:spPr>
          <a:xfrm>
            <a:off x="252046" y="1900173"/>
            <a:ext cx="8374671" cy="4121188"/>
          </a:xfrm>
        </p:spPr>
        <p:txBody>
          <a:bodyPr>
            <a:normAutofit/>
          </a:bodyPr>
          <a:lstStyle/>
          <a:p>
            <a:pPr marL="164127" lvl="1" indent="-164127">
              <a:buClr>
                <a:srgbClr val="998C85"/>
              </a:buClr>
              <a:buFont typeface="Arial" pitchFamily="34" charset="0"/>
              <a:buChar char="•"/>
            </a:pPr>
            <a:r>
              <a:rPr lang="en-US" sz="1600" dirty="0"/>
              <a:t>Takes </a:t>
            </a:r>
            <a:r>
              <a:rPr lang="en-US" sz="1600" i="1" dirty="0">
                <a:latin typeface="Times New Roman" pitchFamily="18" charset="0"/>
                <a:cs typeface="Times New Roman" pitchFamily="18" charset="0"/>
              </a:rPr>
              <a:t>n</a:t>
            </a:r>
            <a:r>
              <a:rPr lang="en-US" sz="1600" dirty="0"/>
              <a:t> numeric features from a Data Frame </a:t>
            </a:r>
            <a:r>
              <a:rPr lang="en-US" sz="1600" i="1" dirty="0"/>
              <a:t>– which might be </a:t>
            </a:r>
            <a:br>
              <a:rPr lang="en-US" sz="1600" i="1" dirty="0"/>
            </a:br>
            <a:r>
              <a:rPr lang="en-US" sz="1600" i="1" dirty="0"/>
              <a:t>highly-correlated and simple to understand – </a:t>
            </a:r>
            <a:r>
              <a:rPr lang="en-US" sz="1600" dirty="0"/>
              <a:t>and outputs m numeric features (</a:t>
            </a:r>
            <a:r>
              <a:rPr lang="en-US" sz="1600" i="1" dirty="0">
                <a:latin typeface="Times New Roman" pitchFamily="18" charset="0"/>
                <a:cs typeface="Times New Roman" pitchFamily="18" charset="0"/>
              </a:rPr>
              <a:t>n</a:t>
            </a:r>
            <a:r>
              <a:rPr lang="en-US" sz="1600" dirty="0"/>
              <a:t> ≥ </a:t>
            </a:r>
            <a:r>
              <a:rPr lang="en-US" sz="1600" i="1" dirty="0">
                <a:latin typeface="Times New Roman" pitchFamily="18" charset="0"/>
                <a:cs typeface="Times New Roman" pitchFamily="18" charset="0"/>
              </a:rPr>
              <a:t>m</a:t>
            </a:r>
            <a:r>
              <a:rPr lang="en-US" sz="1600" dirty="0"/>
              <a:t>) </a:t>
            </a:r>
            <a:r>
              <a:rPr lang="en-US" sz="1600" i="1" dirty="0"/>
              <a:t>– which are totally uncorrelated and abstract</a:t>
            </a:r>
          </a:p>
          <a:p>
            <a:pPr marL="164127" lvl="1" indent="-164127">
              <a:buClr>
                <a:srgbClr val="998C85"/>
              </a:buClr>
              <a:buFont typeface="Arial" pitchFamily="34" charset="0"/>
              <a:buChar char="•"/>
            </a:pPr>
            <a:r>
              <a:rPr lang="en-US" sz="1600" dirty="0"/>
              <a:t>Often transforms verbose, high dimensional data </a:t>
            </a:r>
            <a:r>
              <a:rPr lang="en-US" sz="1600" i="1" dirty="0"/>
              <a:t>(many features) </a:t>
            </a:r>
            <a:r>
              <a:rPr lang="en-US" sz="1600" dirty="0"/>
              <a:t>into lower dense, sparse, lower dimensions</a:t>
            </a:r>
          </a:p>
          <a:p>
            <a:pPr marL="164127" lvl="1" indent="-164127">
              <a:buClr>
                <a:srgbClr val="998C85"/>
              </a:buClr>
              <a:buFont typeface="Arial" pitchFamily="34" charset="0"/>
              <a:buChar char="•"/>
            </a:pPr>
            <a:r>
              <a:rPr lang="en-US" sz="1600" dirty="0"/>
              <a:t>Is quiet „expensive“ for Principal Components being derived from </a:t>
            </a:r>
            <a:r>
              <a:rPr lang="en-US" sz="1600" dirty="0" err="1"/>
              <a:t>Eigenvalues</a:t>
            </a:r>
            <a:r>
              <a:rPr lang="en-US" sz="1600" dirty="0"/>
              <a:t> from input data</a:t>
            </a:r>
          </a:p>
          <a:p>
            <a:pPr marL="164127" lvl="1" indent="-164127">
              <a:buClr>
                <a:srgbClr val="998C85"/>
              </a:buClr>
              <a:buFont typeface="Arial" pitchFamily="34" charset="0"/>
              <a:buChar char="•"/>
            </a:pPr>
            <a:r>
              <a:rPr lang="en-US" sz="1600" dirty="0"/>
              <a:t>Any resulting Feature is a Linear Combination of the input Features, which it self is perpendicular to all other resulting Features – hence it is no longer correlated with it</a:t>
            </a:r>
          </a:p>
          <a:p>
            <a:pPr marL="164127" lvl="1" indent="-164127">
              <a:buClr>
                <a:srgbClr val="998C85"/>
              </a:buClr>
              <a:buFont typeface="Arial" pitchFamily="34" charset="0"/>
              <a:buChar char="•"/>
            </a:pPr>
            <a:r>
              <a:rPr lang="en-US" sz="1600" dirty="0"/>
              <a:t>Principal Components are sorted with ascending importance/entropy to your Classification task</a:t>
            </a:r>
          </a:p>
          <a:p>
            <a:pPr marL="164127" lvl="1" indent="-164127">
              <a:buClr>
                <a:srgbClr val="998C85"/>
              </a:buClr>
              <a:buFont typeface="Arial" pitchFamily="34" charset="0"/>
              <a:buChar char="•"/>
            </a:pPr>
            <a:r>
              <a:rPr lang="en-US" sz="1600" dirty="0"/>
              <a:t>Splitting data into respective, distinct train/validation/test sets before applying any task like PCA; otherwise data leakage may lower your performance</a:t>
            </a:r>
          </a:p>
        </p:txBody>
      </p:sp>
      <p:grpSp>
        <p:nvGrpSpPr>
          <p:cNvPr id="6" name="Group 9"/>
          <p:cNvGrpSpPr/>
          <p:nvPr/>
        </p:nvGrpSpPr>
        <p:grpSpPr>
          <a:xfrm>
            <a:off x="1596103" y="5214449"/>
            <a:ext cx="5951793" cy="1063532"/>
            <a:chOff x="2288630" y="4941210"/>
            <a:chExt cx="5328740" cy="1152160"/>
          </a:xfrm>
        </p:grpSpPr>
        <p:sp>
          <p:nvSpPr>
            <p:cNvPr id="12" name="Rectangle 11"/>
            <p:cNvSpPr/>
            <p:nvPr/>
          </p:nvSpPr>
          <p:spPr>
            <a:xfrm>
              <a:off x="2288630" y="5229250"/>
              <a:ext cx="5328740" cy="864120"/>
            </a:xfrm>
            <a:prstGeom prst="rect">
              <a:avLst/>
            </a:prstGeom>
            <a:solidFill>
              <a:schemeClr val="bg1">
                <a:lumMod val="95000"/>
                <a:alpha val="10000"/>
              </a:schemeClr>
            </a:solidFill>
            <a:ln w="12700">
              <a:solidFill>
                <a:srgbClr val="696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64127" lvl="1" indent="-164127" algn="ctr" defTabSz="844029">
                <a:lnSpc>
                  <a:spcPct val="90000"/>
                </a:lnSpc>
                <a:spcAft>
                  <a:spcPts val="369"/>
                </a:spcAft>
                <a:buClr>
                  <a:srgbClr val="998C85"/>
                </a:buClr>
              </a:pPr>
              <a:r>
                <a:rPr lang="en-US" sz="1600" dirty="0">
                  <a:solidFill>
                    <a:srgbClr val="263147">
                      <a:lumMod val="60000"/>
                      <a:lumOff val="40000"/>
                    </a:srgbClr>
                  </a:solidFill>
                </a:rPr>
                <a:t>You lose ease of feature value understanding, do transformations but gain a dense, sparse, lower dimensional dataset with reduced correlation overall</a:t>
              </a:r>
            </a:p>
          </p:txBody>
        </p:sp>
        <p:sp>
          <p:nvSpPr>
            <p:cNvPr id="13" name="Rectangle 12"/>
            <p:cNvSpPr/>
            <p:nvPr/>
          </p:nvSpPr>
          <p:spPr>
            <a:xfrm>
              <a:off x="2288630" y="4941210"/>
              <a:ext cx="5328740" cy="288040"/>
            </a:xfrm>
            <a:prstGeom prst="rect">
              <a:avLst/>
            </a:prstGeom>
            <a:solidFill>
              <a:schemeClr val="bg1">
                <a:lumMod val="95000"/>
                <a:alpha val="10000"/>
              </a:schemeClr>
            </a:solidFill>
            <a:ln w="12700">
              <a:solidFill>
                <a:srgbClr val="696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164127" lvl="1" indent="-164127" algn="ctr" defTabSz="844029">
                <a:lnSpc>
                  <a:spcPct val="90000"/>
                </a:lnSpc>
                <a:spcAft>
                  <a:spcPts val="369"/>
                </a:spcAft>
                <a:buClr>
                  <a:srgbClr val="998C85"/>
                </a:buClr>
              </a:pPr>
              <a:r>
                <a:rPr lang="en-US" sz="1600" b="1" dirty="0">
                  <a:solidFill>
                    <a:srgbClr val="263147">
                      <a:lumMod val="60000"/>
                      <a:lumOff val="40000"/>
                    </a:srgbClr>
                  </a:solidFill>
                </a:rPr>
                <a:t>In Brief</a:t>
              </a:r>
            </a:p>
          </p:txBody>
        </p:sp>
      </p:grpSp>
    </p:spTree>
    <p:extLst>
      <p:ext uri="{BB962C8B-B14F-4D97-AF65-F5344CB8AC3E}">
        <p14:creationId xmlns:p14="http://schemas.microsoft.com/office/powerpoint/2010/main" val="1097249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Recap: Discussion</a:t>
            </a:r>
          </a:p>
        </p:txBody>
      </p:sp>
      <p:sp>
        <p:nvSpPr>
          <p:cNvPr id="9" name="Text Placeholder 8"/>
          <p:cNvSpPr>
            <a:spLocks noGrp="1"/>
          </p:cNvSpPr>
          <p:nvPr>
            <p:ph type="body" sz="quarter" idx="11"/>
          </p:nvPr>
        </p:nvSpPr>
        <p:spPr/>
        <p:txBody>
          <a:bodyPr/>
          <a:lstStyle/>
          <a:p>
            <a:r>
              <a:rPr lang="en-US" dirty="0"/>
              <a:t>Having Four Features, the iris Data Set is not Trivial to Visualize</a:t>
            </a:r>
          </a:p>
        </p:txBody>
      </p:sp>
      <p:pic>
        <p:nvPicPr>
          <p:cNvPr id="11" name="Picture 2"/>
          <p:cNvPicPr>
            <a:picLocks noChangeAspect="1" noChangeArrowheads="1"/>
          </p:cNvPicPr>
          <p:nvPr/>
        </p:nvPicPr>
        <p:blipFill>
          <a:blip r:embed="rId2"/>
          <a:srcRect/>
          <a:stretch>
            <a:fillRect/>
          </a:stretch>
        </p:blipFill>
        <p:spPr bwMode="auto">
          <a:xfrm>
            <a:off x="252046" y="2208051"/>
            <a:ext cx="5324183" cy="3206115"/>
          </a:xfrm>
          <a:prstGeom prst="rect">
            <a:avLst/>
          </a:prstGeom>
          <a:noFill/>
          <a:ln w="9525">
            <a:noFill/>
            <a:miter lim="800000"/>
            <a:headEnd/>
            <a:tailEnd/>
          </a:ln>
        </p:spPr>
      </p:pic>
      <p:pic>
        <p:nvPicPr>
          <p:cNvPr id="13" name="Picture 2"/>
          <p:cNvPicPr>
            <a:picLocks noChangeAspect="1" noChangeArrowheads="1"/>
          </p:cNvPicPr>
          <p:nvPr/>
        </p:nvPicPr>
        <p:blipFill>
          <a:blip r:embed="rId3"/>
          <a:srcRect/>
          <a:stretch>
            <a:fillRect/>
          </a:stretch>
        </p:blipFill>
        <p:spPr bwMode="auto">
          <a:xfrm>
            <a:off x="5994742" y="1786847"/>
            <a:ext cx="2826023" cy="2123870"/>
          </a:xfrm>
          <a:prstGeom prst="rect">
            <a:avLst/>
          </a:prstGeom>
          <a:noFill/>
          <a:ln w="9525">
            <a:noFill/>
            <a:miter lim="800000"/>
            <a:headEnd/>
            <a:tailEnd/>
          </a:ln>
        </p:spPr>
      </p:pic>
      <p:pic>
        <p:nvPicPr>
          <p:cNvPr id="14" name="Picture 3"/>
          <p:cNvPicPr>
            <a:picLocks noChangeAspect="1" noChangeArrowheads="1"/>
          </p:cNvPicPr>
          <p:nvPr/>
        </p:nvPicPr>
        <p:blipFill>
          <a:blip r:embed="rId4"/>
          <a:srcRect/>
          <a:stretch>
            <a:fillRect/>
          </a:stretch>
        </p:blipFill>
        <p:spPr bwMode="auto">
          <a:xfrm>
            <a:off x="5988938" y="3990747"/>
            <a:ext cx="2831827" cy="2129673"/>
          </a:xfrm>
          <a:prstGeom prst="rect">
            <a:avLst/>
          </a:prstGeom>
          <a:noFill/>
          <a:ln w="9525">
            <a:noFill/>
            <a:miter lim="800000"/>
            <a:headEnd/>
            <a:tailEnd/>
          </a:ln>
        </p:spPr>
      </p:pic>
    </p:spTree>
    <p:extLst>
      <p:ext uri="{BB962C8B-B14F-4D97-AF65-F5344CB8AC3E}">
        <p14:creationId xmlns:p14="http://schemas.microsoft.com/office/powerpoint/2010/main" val="2227462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PCA Applied to the iris Data Set</a:t>
            </a:r>
          </a:p>
        </p:txBody>
      </p:sp>
      <p:sp>
        <p:nvSpPr>
          <p:cNvPr id="3" name="Text Placeholder 2"/>
          <p:cNvSpPr>
            <a:spLocks noGrp="1"/>
          </p:cNvSpPr>
          <p:nvPr>
            <p:ph type="body" sz="quarter" idx="11"/>
          </p:nvPr>
        </p:nvSpPr>
        <p:spPr>
          <a:xfrm>
            <a:off x="252046" y="1567819"/>
            <a:ext cx="8639908" cy="198837"/>
          </a:xfrm>
        </p:spPr>
        <p:txBody>
          <a:bodyPr/>
          <a:lstStyle/>
          <a:p>
            <a:r>
              <a:rPr lang="en-US" dirty="0"/>
              <a:t>Completely New, Yet Unseen Visualization Due to 3 Principle Components by Classes (T-SNE Even so)</a:t>
            </a:r>
          </a:p>
        </p:txBody>
      </p:sp>
      <p:sp>
        <p:nvSpPr>
          <p:cNvPr id="7" name="Content Placeholder 6"/>
          <p:cNvSpPr>
            <a:spLocks noGrp="1"/>
          </p:cNvSpPr>
          <p:nvPr>
            <p:ph sz="quarter" idx="15"/>
          </p:nvPr>
        </p:nvSpPr>
        <p:spPr>
          <a:xfrm>
            <a:off x="252046" y="5489593"/>
            <a:ext cx="8639908" cy="531767"/>
          </a:xfrm>
        </p:spPr>
        <p:txBody>
          <a:bodyPr anchor="b">
            <a:normAutofit/>
          </a:bodyPr>
          <a:lstStyle/>
          <a:p>
            <a:pPr algn="r"/>
            <a:r>
              <a:rPr lang="en-US" sz="969" i="1" dirty="0">
                <a:solidFill>
                  <a:schemeClr val="bg2"/>
                </a:solidFill>
              </a:rPr>
              <a:t>Image courtesy: http://scikit-learn.org/stable/auto_examples/decomposition/plot_pca_iris.html</a:t>
            </a:r>
          </a:p>
        </p:txBody>
      </p:sp>
      <p:pic>
        <p:nvPicPr>
          <p:cNvPr id="257026" name="Picture 2"/>
          <p:cNvPicPr>
            <a:picLocks noChangeAspect="1" noChangeArrowheads="1"/>
          </p:cNvPicPr>
          <p:nvPr/>
        </p:nvPicPr>
        <p:blipFill>
          <a:blip r:embed="rId2"/>
          <a:srcRect/>
          <a:stretch>
            <a:fillRect/>
          </a:stretch>
        </p:blipFill>
        <p:spPr bwMode="auto">
          <a:xfrm>
            <a:off x="2459687" y="2330653"/>
            <a:ext cx="4224625" cy="3534175"/>
          </a:xfrm>
          <a:prstGeom prst="rect">
            <a:avLst/>
          </a:prstGeom>
          <a:noFill/>
          <a:ln w="9525">
            <a:noFill/>
            <a:miter lim="800000"/>
            <a:headEnd/>
            <a:tailEnd/>
          </a:ln>
        </p:spPr>
      </p:pic>
    </p:spTree>
    <p:extLst>
      <p:ext uri="{BB962C8B-B14F-4D97-AF65-F5344CB8AC3E}">
        <p14:creationId xmlns:p14="http://schemas.microsoft.com/office/powerpoint/2010/main" val="14760189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PCA’s Transformation</a:t>
            </a:r>
          </a:p>
        </p:txBody>
      </p:sp>
      <p:sp>
        <p:nvSpPr>
          <p:cNvPr id="7" name="Text Placeholder 6"/>
          <p:cNvSpPr>
            <a:spLocks noGrp="1"/>
          </p:cNvSpPr>
          <p:nvPr>
            <p:ph type="body" sz="quarter" idx="11"/>
          </p:nvPr>
        </p:nvSpPr>
        <p:spPr>
          <a:xfrm>
            <a:off x="252046" y="1567819"/>
            <a:ext cx="7704599" cy="461665"/>
          </a:xfrm>
        </p:spPr>
        <p:txBody>
          <a:bodyPr/>
          <a:lstStyle/>
          <a:p>
            <a:r>
              <a:rPr lang="en-US" dirty="0"/>
              <a:t>PCA Transforms a Given </a:t>
            </a:r>
            <a:r>
              <a:rPr lang="en-US" dirty="0">
                <a:latin typeface="Times New Roman" pitchFamily="18" charset="0"/>
                <a:cs typeface="Times New Roman" pitchFamily="18" charset="0"/>
              </a:rPr>
              <a:t>n</a:t>
            </a:r>
            <a:r>
              <a:rPr lang="en-US" dirty="0"/>
              <a:t>-Dimensional Feature Space (</a:t>
            </a:r>
            <a:r>
              <a:rPr lang="en-US" dirty="0">
                <a:latin typeface="Times New Roman" pitchFamily="18" charset="0"/>
                <a:cs typeface="Times New Roman" pitchFamily="18" charset="0"/>
              </a:rPr>
              <a:t>n=3</a:t>
            </a:r>
            <a:r>
              <a:rPr lang="en-US" dirty="0"/>
              <a:t>) into a Lower </a:t>
            </a:r>
            <a:r>
              <a:rPr lang="en-US" dirty="0" smtClean="0">
                <a:latin typeface="Times New Roman" pitchFamily="18" charset="0"/>
                <a:cs typeface="Times New Roman" pitchFamily="18" charset="0"/>
              </a:rPr>
              <a:t>m </a:t>
            </a:r>
            <a:r>
              <a:rPr lang="en-US" dirty="0" smtClean="0"/>
              <a:t>-Dimensional </a:t>
            </a:r>
            <a:r>
              <a:rPr lang="en-US" dirty="0"/>
              <a:t>Plane (</a:t>
            </a:r>
            <a:r>
              <a:rPr lang="en-US" dirty="0">
                <a:latin typeface="Times New Roman" pitchFamily="18" charset="0"/>
                <a:cs typeface="Times New Roman" pitchFamily="18" charset="0"/>
              </a:rPr>
              <a:t>m=2</a:t>
            </a:r>
            <a:r>
              <a:rPr lang="en-US" dirty="0"/>
              <a:t>)</a:t>
            </a:r>
          </a:p>
        </p:txBody>
      </p:sp>
      <p:pic>
        <p:nvPicPr>
          <p:cNvPr id="467970" name="Picture 2" descr="C:\Apps\Current\cds\a-topics\DSC\ConnectAndLearn\images\pca-transformation.png"/>
          <p:cNvPicPr>
            <a:picLocks noChangeAspect="1" noChangeArrowheads="1"/>
          </p:cNvPicPr>
          <p:nvPr/>
        </p:nvPicPr>
        <p:blipFill>
          <a:blip r:embed="rId2"/>
          <a:srcRect/>
          <a:stretch>
            <a:fillRect/>
          </a:stretch>
        </p:blipFill>
        <p:spPr bwMode="auto">
          <a:xfrm>
            <a:off x="252046" y="2235738"/>
            <a:ext cx="8538210" cy="3386797"/>
          </a:xfrm>
          <a:prstGeom prst="rect">
            <a:avLst/>
          </a:prstGeom>
          <a:noFill/>
        </p:spPr>
      </p:pic>
      <p:sp>
        <p:nvSpPr>
          <p:cNvPr id="10" name="Content Placeholder 7"/>
          <p:cNvSpPr txBox="1">
            <a:spLocks/>
          </p:cNvSpPr>
          <p:nvPr/>
        </p:nvSpPr>
        <p:spPr>
          <a:xfrm>
            <a:off x="252046" y="5892204"/>
            <a:ext cx="8374671" cy="398825"/>
          </a:xfrm>
          <a:prstGeom prst="rect">
            <a:avLst/>
          </a:prstGeom>
        </p:spPr>
        <p:txBody>
          <a:bodyPr vert="horz" lIns="84406" tIns="42203" rIns="84406" bIns="42203" rtlCol="0">
            <a:normAutofit/>
          </a:bodyPr>
          <a:lstStyle/>
          <a:p>
            <a:pPr marL="332651" lvl="1" indent="-164127" defTabSz="844029">
              <a:lnSpc>
                <a:spcPct val="90000"/>
              </a:lnSpc>
              <a:spcAft>
                <a:spcPts val="369"/>
              </a:spcAft>
              <a:buClr>
                <a:srgbClr val="0098C7"/>
              </a:buClr>
              <a:defRPr/>
            </a:pPr>
            <a:r>
              <a:rPr lang="en-US" sz="969" i="1" dirty="0">
                <a:solidFill>
                  <a:srgbClr val="909090"/>
                </a:solidFill>
                <a:latin typeface="Calibri" pitchFamily="34" charset="0"/>
              </a:rPr>
              <a:t>Image courtesy: </a:t>
            </a:r>
            <a:r>
              <a:rPr lang="en-US" sz="969" i="1" dirty="0" smtClean="0">
                <a:solidFill>
                  <a:srgbClr val="909090"/>
                </a:solidFill>
                <a:latin typeface="Calibri" pitchFamily="34" charset="0"/>
              </a:rPr>
              <a:t> www.analyticsvidhya.com/blog/2016/03/practical-guide-principal-component-analysis-python</a:t>
            </a:r>
            <a:endParaRPr lang="en-US" sz="969" i="1" dirty="0">
              <a:solidFill>
                <a:srgbClr val="909090"/>
              </a:solidFill>
              <a:latin typeface="Calibri" pitchFamily="34" charset="0"/>
            </a:endParaRPr>
          </a:p>
        </p:txBody>
      </p:sp>
    </p:spTree>
    <p:extLst>
      <p:ext uri="{BB962C8B-B14F-4D97-AF65-F5344CB8AC3E}">
        <p14:creationId xmlns:p14="http://schemas.microsoft.com/office/powerpoint/2010/main" val="528573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6913675"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solidFill>
                  <a:schemeClr val="bg1"/>
                </a:solidFill>
              </a:rPr>
              <a:t>Chapter 1:</a:t>
            </a:r>
            <a:br>
              <a:rPr lang="en-US" sz="2800" b="1" dirty="0" smtClean="0">
                <a:solidFill>
                  <a:schemeClr val="bg1"/>
                </a:solidFill>
              </a:rPr>
            </a:br>
            <a:r>
              <a:rPr lang="en-US" sz="4800" b="1" dirty="0" smtClean="0">
                <a:solidFill>
                  <a:schemeClr val="bg1"/>
                </a:solidFill>
              </a:rPr>
              <a:t>Unsupervised Learning Introduction</a:t>
            </a:r>
            <a:endParaRPr lang="en-US" sz="4800" b="1" dirty="0">
              <a:solidFill>
                <a:schemeClr val="bg1"/>
              </a:solidFill>
            </a:endParaRPr>
          </a:p>
        </p:txBody>
      </p:sp>
    </p:spTree>
    <p:extLst>
      <p:ext uri="{BB962C8B-B14F-4D97-AF65-F5344CB8AC3E}">
        <p14:creationId xmlns:p14="http://schemas.microsoft.com/office/powerpoint/2010/main" val="12770379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994" name="Picture 2" descr="C:\Apps\Current\cds\a-topics\DSC\ConnectAndLearn\images\pca-principle-components.png"/>
          <p:cNvPicPr>
            <a:picLocks noChangeAspect="1" noChangeArrowheads="1"/>
          </p:cNvPicPr>
          <p:nvPr/>
        </p:nvPicPr>
        <p:blipFill>
          <a:blip r:embed="rId2"/>
          <a:srcRect/>
          <a:stretch>
            <a:fillRect/>
          </a:stretch>
        </p:blipFill>
        <p:spPr bwMode="auto">
          <a:xfrm>
            <a:off x="51988" y="1763761"/>
            <a:ext cx="5287430" cy="2952721"/>
          </a:xfrm>
          <a:prstGeom prst="rect">
            <a:avLst/>
          </a:prstGeom>
          <a:noFill/>
        </p:spPr>
      </p:pic>
      <p:sp>
        <p:nvSpPr>
          <p:cNvPr id="2" name="Title 1"/>
          <p:cNvSpPr>
            <a:spLocks noGrp="1"/>
          </p:cNvSpPr>
          <p:nvPr>
            <p:ph type="title"/>
          </p:nvPr>
        </p:nvSpPr>
        <p:spPr>
          <a:xfrm>
            <a:off x="3" y="25263"/>
            <a:ext cx="8823957" cy="822960"/>
          </a:xfrm>
        </p:spPr>
        <p:txBody>
          <a:bodyPr/>
          <a:lstStyle/>
          <a:p>
            <a:r>
              <a:rPr lang="en-US" dirty="0"/>
              <a:t>PCA’s Principle Components</a:t>
            </a:r>
          </a:p>
        </p:txBody>
      </p:sp>
      <p:sp>
        <p:nvSpPr>
          <p:cNvPr id="7" name="Text Placeholder 6"/>
          <p:cNvSpPr>
            <a:spLocks noGrp="1"/>
          </p:cNvSpPr>
          <p:nvPr>
            <p:ph type="body" sz="quarter" idx="11"/>
          </p:nvPr>
        </p:nvSpPr>
        <p:spPr/>
        <p:txBody>
          <a:bodyPr/>
          <a:lstStyle/>
          <a:p>
            <a:r>
              <a:rPr lang="en-US" dirty="0"/>
              <a:t>All Resulting </a:t>
            </a:r>
            <a:r>
              <a:rPr lang="en-US" dirty="0">
                <a:latin typeface="Times New Roman" pitchFamily="18" charset="0"/>
                <a:cs typeface="Times New Roman" pitchFamily="18" charset="0"/>
              </a:rPr>
              <a:t>m</a:t>
            </a:r>
            <a:r>
              <a:rPr lang="en-US" dirty="0"/>
              <a:t> Principle Components (PC) are Perpendicular towards another</a:t>
            </a:r>
          </a:p>
        </p:txBody>
      </p:sp>
      <p:sp>
        <p:nvSpPr>
          <p:cNvPr id="8" name="Content Placeholder 7"/>
          <p:cNvSpPr>
            <a:spLocks noGrp="1"/>
          </p:cNvSpPr>
          <p:nvPr>
            <p:ph sz="quarter" idx="15"/>
          </p:nvPr>
        </p:nvSpPr>
        <p:spPr>
          <a:xfrm>
            <a:off x="252046" y="5622536"/>
            <a:ext cx="8374671" cy="149143"/>
          </a:xfrm>
        </p:spPr>
        <p:txBody>
          <a:bodyPr/>
          <a:lstStyle/>
          <a:p>
            <a:pPr marL="332651" lvl="1" indent="-164127">
              <a:buNone/>
            </a:pPr>
            <a:r>
              <a:rPr lang="en-US" sz="969" i="1" dirty="0">
                <a:solidFill>
                  <a:schemeClr val="bg2"/>
                </a:solidFill>
                <a:latin typeface="Calibri" pitchFamily="34" charset="0"/>
              </a:rPr>
              <a:t>Image courtesy: </a:t>
            </a:r>
            <a:r>
              <a:rPr lang="en-US" sz="969" i="1" dirty="0" smtClean="0">
                <a:solidFill>
                  <a:schemeClr val="bg2"/>
                </a:solidFill>
                <a:latin typeface="Calibri" pitchFamily="34" charset="0"/>
              </a:rPr>
              <a:t> www.analyticsvidhya.com/blog/2016/03/practical-guide-principal-component-analysis-python</a:t>
            </a:r>
            <a:endParaRPr lang="en-US" sz="969" i="1" dirty="0">
              <a:solidFill>
                <a:schemeClr val="bg2"/>
              </a:solidFill>
              <a:latin typeface="Calibri" pitchFamily="34" charset="0"/>
            </a:endParaRPr>
          </a:p>
        </p:txBody>
      </p:sp>
      <p:sp>
        <p:nvSpPr>
          <p:cNvPr id="10" name="Content Placeholder 8"/>
          <p:cNvSpPr txBox="1">
            <a:spLocks/>
          </p:cNvSpPr>
          <p:nvPr/>
        </p:nvSpPr>
        <p:spPr>
          <a:xfrm>
            <a:off x="5170237" y="1900173"/>
            <a:ext cx="3456480" cy="4121188"/>
          </a:xfrm>
          <a:prstGeom prst="rect">
            <a:avLst/>
          </a:prstGeom>
        </p:spPr>
        <p:txBody>
          <a:bodyPr vert="horz" lIns="84406" tIns="42203" rIns="84406" bIns="42203" rtlCol="0">
            <a:normAutofit/>
          </a:bodyPr>
          <a:lstStyle/>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For a transformation into </a:t>
            </a:r>
            <a:r>
              <a:rPr lang="en-US" sz="1600" i="1" dirty="0">
                <a:solidFill>
                  <a:srgbClr val="998C85">
                    <a:lumMod val="50000"/>
                  </a:srgbClr>
                </a:solidFill>
                <a:latin typeface="Times New Roman" pitchFamily="18" charset="0"/>
                <a:cs typeface="Times New Roman" pitchFamily="18" charset="0"/>
              </a:rPr>
              <a:t>m</a:t>
            </a:r>
            <a:r>
              <a:rPr lang="en-US" sz="1600" dirty="0">
                <a:solidFill>
                  <a:srgbClr val="998C85">
                    <a:lumMod val="50000"/>
                  </a:srgbClr>
                </a:solidFill>
              </a:rPr>
              <a:t> Sparser, Denser, Lower Dimensions, there will be m resulting PCs named </a:t>
            </a:r>
            <a:r>
              <a:rPr lang="en-US" sz="1600" i="1" dirty="0">
                <a:solidFill>
                  <a:srgbClr val="998C85">
                    <a:lumMod val="50000"/>
                  </a:srgbClr>
                </a:solidFill>
                <a:latin typeface="Times New Roman" pitchFamily="18" charset="0"/>
                <a:cs typeface="Times New Roman" pitchFamily="18" charset="0"/>
              </a:rPr>
              <a:t>1…m</a:t>
            </a:r>
          </a:p>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The art &amp; science is, to determine the value for </a:t>
            </a:r>
            <a:r>
              <a:rPr lang="en-US" sz="1600" i="1" dirty="0">
                <a:solidFill>
                  <a:srgbClr val="998C85">
                    <a:lumMod val="50000"/>
                  </a:srgbClr>
                </a:solidFill>
                <a:latin typeface="Times New Roman" pitchFamily="18" charset="0"/>
                <a:cs typeface="Times New Roman" pitchFamily="18" charset="0"/>
              </a:rPr>
              <a:t>m</a:t>
            </a:r>
            <a:r>
              <a:rPr lang="en-US" sz="1600" dirty="0">
                <a:solidFill>
                  <a:srgbClr val="998C85">
                    <a:lumMod val="50000"/>
                  </a:srgbClr>
                </a:solidFill>
              </a:rPr>
              <a:t> </a:t>
            </a:r>
            <a:r>
              <a:rPr lang="en-US" sz="1600" i="1" dirty="0">
                <a:solidFill>
                  <a:srgbClr val="998C85">
                    <a:lumMod val="50000"/>
                  </a:srgbClr>
                </a:solidFill>
              </a:rPr>
              <a:t>(a target Feature space of </a:t>
            </a:r>
            <a:r>
              <a:rPr lang="en-US" sz="1600" i="1" dirty="0">
                <a:solidFill>
                  <a:srgbClr val="998C85">
                    <a:lumMod val="50000"/>
                  </a:srgbClr>
                </a:solidFill>
                <a:latin typeface="Times New Roman" pitchFamily="18" charset="0"/>
                <a:cs typeface="Times New Roman" pitchFamily="18" charset="0"/>
              </a:rPr>
              <a:t>m</a:t>
            </a:r>
            <a:r>
              <a:rPr lang="en-US" sz="1600" i="1" dirty="0">
                <a:solidFill>
                  <a:srgbClr val="998C85">
                    <a:lumMod val="50000"/>
                  </a:srgbClr>
                </a:solidFill>
              </a:rPr>
              <a:t> dimensions)</a:t>
            </a:r>
          </a:p>
          <a:p>
            <a:pPr marL="164127" lvl="1" indent="-164127" defTabSz="844029">
              <a:lnSpc>
                <a:spcPct val="90000"/>
              </a:lnSpc>
              <a:spcAft>
                <a:spcPts val="369"/>
              </a:spcAft>
              <a:buClr>
                <a:srgbClr val="998C85"/>
              </a:buClr>
              <a:buFont typeface="Arial" pitchFamily="34" charset="0"/>
              <a:buChar char="•"/>
              <a:defRPr/>
            </a:pPr>
            <a:endParaRPr lang="en-US" sz="1600" i="1" dirty="0">
              <a:solidFill>
                <a:srgbClr val="998C85">
                  <a:lumMod val="50000"/>
                </a:srgbClr>
              </a:solidFill>
            </a:endParaRPr>
          </a:p>
        </p:txBody>
      </p:sp>
    </p:spTree>
    <p:extLst>
      <p:ext uri="{BB962C8B-B14F-4D97-AF65-F5344CB8AC3E}">
        <p14:creationId xmlns:p14="http://schemas.microsoft.com/office/powerpoint/2010/main" val="1478551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PCA’s Principle Components</a:t>
            </a:r>
          </a:p>
        </p:txBody>
      </p:sp>
      <p:sp>
        <p:nvSpPr>
          <p:cNvPr id="7" name="Text Placeholder 6"/>
          <p:cNvSpPr>
            <a:spLocks noGrp="1"/>
          </p:cNvSpPr>
          <p:nvPr>
            <p:ph type="body" sz="quarter" idx="11"/>
          </p:nvPr>
        </p:nvSpPr>
        <p:spPr/>
        <p:txBody>
          <a:bodyPr/>
          <a:lstStyle/>
          <a:p>
            <a:r>
              <a:rPr lang="en-US" dirty="0"/>
              <a:t>All Resulting </a:t>
            </a:r>
            <a:r>
              <a:rPr lang="en-US" dirty="0">
                <a:latin typeface="Times New Roman" pitchFamily="18" charset="0"/>
                <a:cs typeface="Times New Roman" pitchFamily="18" charset="0"/>
              </a:rPr>
              <a:t>m</a:t>
            </a:r>
            <a:r>
              <a:rPr lang="en-US" dirty="0"/>
              <a:t> Principle Components (PC) are Perpendicular towards another</a:t>
            </a:r>
          </a:p>
        </p:txBody>
      </p:sp>
      <p:sp>
        <p:nvSpPr>
          <p:cNvPr id="8" name="Content Placeholder 7"/>
          <p:cNvSpPr>
            <a:spLocks noGrp="1"/>
          </p:cNvSpPr>
          <p:nvPr>
            <p:ph sz="quarter" idx="15"/>
          </p:nvPr>
        </p:nvSpPr>
        <p:spPr>
          <a:xfrm>
            <a:off x="5145206" y="5400716"/>
            <a:ext cx="3310020" cy="447430"/>
          </a:xfrm>
        </p:spPr>
        <p:txBody>
          <a:bodyPr/>
          <a:lstStyle/>
          <a:p>
            <a:pPr marL="332651" lvl="1" indent="-164127">
              <a:buNone/>
            </a:pPr>
            <a:r>
              <a:rPr lang="en-US" sz="969" i="1" dirty="0">
                <a:solidFill>
                  <a:schemeClr val="bg2"/>
                </a:solidFill>
                <a:latin typeface="Calibri" pitchFamily="34" charset="0"/>
              </a:rPr>
              <a:t>Image courtesy: </a:t>
            </a:r>
            <a:r>
              <a:rPr lang="en-US" sz="969" i="1" dirty="0" smtClean="0">
                <a:solidFill>
                  <a:schemeClr val="bg2"/>
                </a:solidFill>
                <a:latin typeface="Calibri" pitchFamily="34" charset="0"/>
              </a:rPr>
              <a:t> www.sthda.com/english/wiki/principal-component-analysis-in-r-prcomp-vs-princomp-r-software-and-data-mining</a:t>
            </a:r>
            <a:endParaRPr lang="en-US" sz="969" i="1" dirty="0">
              <a:solidFill>
                <a:schemeClr val="bg2"/>
              </a:solidFill>
              <a:latin typeface="Calibri" pitchFamily="34" charset="0"/>
            </a:endParaRPr>
          </a:p>
        </p:txBody>
      </p:sp>
      <p:sp>
        <p:nvSpPr>
          <p:cNvPr id="10" name="Content Placeholder 8"/>
          <p:cNvSpPr txBox="1">
            <a:spLocks/>
          </p:cNvSpPr>
          <p:nvPr/>
        </p:nvSpPr>
        <p:spPr>
          <a:xfrm>
            <a:off x="252046" y="2208051"/>
            <a:ext cx="4608971" cy="4121188"/>
          </a:xfrm>
          <a:prstGeom prst="rect">
            <a:avLst/>
          </a:prstGeom>
        </p:spPr>
        <p:txBody>
          <a:bodyPr vert="horz" lIns="84406" tIns="42203" rIns="84406" bIns="42203" rtlCol="0">
            <a:normAutofit/>
          </a:bodyPr>
          <a:lstStyle/>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From one though m, any PC capturing less variance from the data – the first explaining your data more than the second, the second more than the third, etc.</a:t>
            </a:r>
          </a:p>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Hence it makes much sense taking PCs </a:t>
            </a:r>
            <a:r>
              <a:rPr lang="en-US" sz="1600" i="1" dirty="0">
                <a:solidFill>
                  <a:srgbClr val="998C85">
                    <a:lumMod val="50000"/>
                  </a:srgbClr>
                </a:solidFill>
                <a:latin typeface="Times New Roman" pitchFamily="18" charset="0"/>
                <a:cs typeface="Times New Roman" pitchFamily="18" charset="0"/>
              </a:rPr>
              <a:t>1…k</a:t>
            </a:r>
            <a:r>
              <a:rPr lang="en-US" sz="1600" dirty="0">
                <a:solidFill>
                  <a:srgbClr val="998C85">
                    <a:lumMod val="50000"/>
                  </a:srgbClr>
                </a:solidFill>
              </a:rPr>
              <a:t> (</a:t>
            </a:r>
            <a:r>
              <a:rPr lang="en-US" sz="1600" i="1" dirty="0">
                <a:solidFill>
                  <a:srgbClr val="998C85">
                    <a:lumMod val="50000"/>
                  </a:srgbClr>
                </a:solidFill>
                <a:latin typeface="Times New Roman" pitchFamily="18" charset="0"/>
                <a:cs typeface="Times New Roman" pitchFamily="18" charset="0"/>
              </a:rPr>
              <a:t>k</a:t>
            </a:r>
            <a:r>
              <a:rPr lang="en-US" sz="1600" dirty="0">
                <a:solidFill>
                  <a:srgbClr val="998C85">
                    <a:lumMod val="50000"/>
                  </a:srgbClr>
                </a:solidFill>
              </a:rPr>
              <a:t> &lt; </a:t>
            </a:r>
            <a:r>
              <a:rPr lang="en-US" sz="1600" i="1" dirty="0">
                <a:solidFill>
                  <a:srgbClr val="998C85">
                    <a:lumMod val="50000"/>
                  </a:srgbClr>
                </a:solidFill>
                <a:latin typeface="Times New Roman" pitchFamily="18" charset="0"/>
                <a:cs typeface="Times New Roman" pitchFamily="18" charset="0"/>
              </a:rPr>
              <a:t>m</a:t>
            </a:r>
            <a:r>
              <a:rPr lang="en-US" sz="1600" dirty="0">
                <a:solidFill>
                  <a:srgbClr val="998C85">
                    <a:lumMod val="50000"/>
                  </a:srgbClr>
                </a:solidFill>
              </a:rPr>
              <a:t>) as Secondary Features into your Training model</a:t>
            </a:r>
          </a:p>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For all PCs being orthogonal to another, you do not mind correlation in between Features any more</a:t>
            </a:r>
          </a:p>
          <a:p>
            <a:pPr marL="164127" lvl="1" indent="-164127" defTabSz="844029">
              <a:lnSpc>
                <a:spcPct val="90000"/>
              </a:lnSpc>
              <a:spcAft>
                <a:spcPts val="369"/>
              </a:spcAft>
              <a:buClr>
                <a:srgbClr val="998C85"/>
              </a:buClr>
              <a:buFont typeface="Arial" pitchFamily="34" charset="0"/>
              <a:buChar char="•"/>
              <a:defRPr/>
            </a:pPr>
            <a:r>
              <a:rPr lang="en-US" sz="1600" dirty="0">
                <a:solidFill>
                  <a:srgbClr val="998C85">
                    <a:lumMod val="50000"/>
                  </a:srgbClr>
                </a:solidFill>
              </a:rPr>
              <a:t>From a Variance point of view, it is equivalent to take the </a:t>
            </a:r>
            <a:r>
              <a:rPr lang="en-US" sz="1600" i="1" dirty="0">
                <a:solidFill>
                  <a:srgbClr val="998C85">
                    <a:lumMod val="50000"/>
                  </a:srgbClr>
                </a:solidFill>
                <a:latin typeface="Times New Roman" pitchFamily="18" charset="0"/>
                <a:cs typeface="Times New Roman" pitchFamily="18" charset="0"/>
              </a:rPr>
              <a:t>1…k</a:t>
            </a:r>
            <a:r>
              <a:rPr lang="en-US" sz="1600" dirty="0">
                <a:solidFill>
                  <a:srgbClr val="998C85">
                    <a:lumMod val="50000"/>
                  </a:srgbClr>
                </a:solidFill>
              </a:rPr>
              <a:t> (</a:t>
            </a:r>
            <a:r>
              <a:rPr lang="en-US" sz="1600" i="1" dirty="0">
                <a:solidFill>
                  <a:srgbClr val="998C85">
                    <a:lumMod val="50000"/>
                  </a:srgbClr>
                </a:solidFill>
                <a:latin typeface="Times New Roman" pitchFamily="18" charset="0"/>
                <a:cs typeface="Times New Roman" pitchFamily="18" charset="0"/>
              </a:rPr>
              <a:t>k</a:t>
            </a:r>
            <a:r>
              <a:rPr lang="en-US" sz="1600" dirty="0">
                <a:solidFill>
                  <a:srgbClr val="998C85">
                    <a:lumMod val="50000"/>
                  </a:srgbClr>
                </a:solidFill>
              </a:rPr>
              <a:t> &lt; </a:t>
            </a:r>
            <a:r>
              <a:rPr lang="en-US" sz="1600" i="1" dirty="0">
                <a:solidFill>
                  <a:srgbClr val="998C85">
                    <a:lumMod val="50000"/>
                  </a:srgbClr>
                </a:solidFill>
                <a:latin typeface="Times New Roman" pitchFamily="18" charset="0"/>
                <a:cs typeface="Times New Roman" pitchFamily="18" charset="0"/>
              </a:rPr>
              <a:t>m</a:t>
            </a:r>
            <a:r>
              <a:rPr lang="en-US" sz="1600" dirty="0">
                <a:solidFill>
                  <a:srgbClr val="998C85">
                    <a:lumMod val="50000"/>
                  </a:srgbClr>
                </a:solidFill>
              </a:rPr>
              <a:t>) first PCs after performing a PCA and to determine the </a:t>
            </a:r>
            <a:r>
              <a:rPr lang="en-US" sz="1600" i="1" dirty="0">
                <a:solidFill>
                  <a:srgbClr val="998C85">
                    <a:lumMod val="50000"/>
                  </a:srgbClr>
                </a:solidFill>
                <a:latin typeface="Times New Roman" pitchFamily="18" charset="0"/>
                <a:cs typeface="Times New Roman" pitchFamily="18" charset="0"/>
              </a:rPr>
              <a:t>k</a:t>
            </a:r>
            <a:r>
              <a:rPr lang="en-US" sz="1600" dirty="0">
                <a:solidFill>
                  <a:srgbClr val="998C85">
                    <a:lumMod val="50000"/>
                  </a:srgbClr>
                </a:solidFill>
              </a:rPr>
              <a:t> best predictors through (M)ANOVAs and using them accordingly – </a:t>
            </a:r>
            <a:br>
              <a:rPr lang="en-US" sz="1600" dirty="0">
                <a:solidFill>
                  <a:srgbClr val="998C85">
                    <a:lumMod val="50000"/>
                  </a:srgbClr>
                </a:solidFill>
              </a:rPr>
            </a:br>
            <a:r>
              <a:rPr lang="en-US" sz="1600" dirty="0">
                <a:solidFill>
                  <a:srgbClr val="998C85">
                    <a:lumMod val="50000"/>
                  </a:srgbClr>
                </a:solidFill>
              </a:rPr>
              <a:t>the results may differ though</a:t>
            </a:r>
          </a:p>
        </p:txBody>
      </p:sp>
      <p:pic>
        <p:nvPicPr>
          <p:cNvPr id="485378" name="Picture 2" descr="C:\Apps\Current\cds\a-topics\DSC\ConnectAndLearn\images\principal-component-analysis-prcomp-eigenvalue-data-mining-1.png"/>
          <p:cNvPicPr>
            <a:picLocks noChangeAspect="1" noChangeArrowheads="1"/>
          </p:cNvPicPr>
          <p:nvPr/>
        </p:nvPicPr>
        <p:blipFill>
          <a:blip r:embed="rId2"/>
          <a:srcRect/>
          <a:stretch>
            <a:fillRect/>
          </a:stretch>
        </p:blipFill>
        <p:spPr bwMode="auto">
          <a:xfrm>
            <a:off x="5145206" y="1786263"/>
            <a:ext cx="3614453" cy="3614453"/>
          </a:xfrm>
          <a:prstGeom prst="rect">
            <a:avLst/>
          </a:prstGeom>
          <a:noFill/>
        </p:spPr>
      </p:pic>
    </p:spTree>
    <p:extLst>
      <p:ext uri="{BB962C8B-B14F-4D97-AF65-F5344CB8AC3E}">
        <p14:creationId xmlns:p14="http://schemas.microsoft.com/office/powerpoint/2010/main" val="3029839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 y="25263"/>
            <a:ext cx="8823957" cy="822960"/>
          </a:xfrm>
        </p:spPr>
        <p:txBody>
          <a:bodyPr/>
          <a:lstStyle/>
          <a:p>
            <a:r>
              <a:rPr lang="fr-FR" dirty="0" smtClean="0"/>
              <a:t>US </a:t>
            </a:r>
            <a:r>
              <a:rPr lang="fr-FR" dirty="0" err="1" smtClean="0"/>
              <a:t>Arrests</a:t>
            </a:r>
            <a:r>
              <a:rPr lang="fr-FR" dirty="0" smtClean="0"/>
              <a:t> </a:t>
            </a:r>
            <a:r>
              <a:rPr lang="fr-FR" dirty="0" err="1" smtClean="0"/>
              <a:t>Dataset</a:t>
            </a:r>
            <a:r>
              <a:rPr lang="fr-FR" dirty="0" smtClean="0"/>
              <a:t> </a:t>
            </a:r>
            <a:endParaRPr lang="fr-FR" dirty="0"/>
          </a:p>
        </p:txBody>
      </p:sp>
      <p:pic>
        <p:nvPicPr>
          <p:cNvPr id="8" name="Espace réservé du contenu 7" descr="Capture d’écran 2017-10-09 à 17.05.44.png"/>
          <p:cNvPicPr>
            <a:picLocks noGrp="1" noChangeAspect="1"/>
          </p:cNvPicPr>
          <p:nvPr>
            <p:ph sz="quarter" idx="15"/>
          </p:nvPr>
        </p:nvPicPr>
        <p:blipFill rotWithShape="1">
          <a:blip r:embed="rId2">
            <a:extLst>
              <a:ext uri="{28A0092B-C50C-407E-A947-70E740481C1C}">
                <a14:useLocalDpi xmlns:a14="http://schemas.microsoft.com/office/drawing/2010/main" val="0"/>
              </a:ext>
            </a:extLst>
          </a:blip>
          <a:srcRect l="4941" r="-22176"/>
          <a:stretch/>
        </p:blipFill>
        <p:spPr>
          <a:xfrm>
            <a:off x="1780433" y="995552"/>
            <a:ext cx="7043527" cy="4136812"/>
          </a:xfrm>
        </p:spPr>
      </p:pic>
      <p:pic>
        <p:nvPicPr>
          <p:cNvPr id="9" name="Image 8" descr="Capture d’écran 2017-10-09 à 17.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9565" y="5054538"/>
            <a:ext cx="4865930" cy="1512202"/>
          </a:xfrm>
          <a:prstGeom prst="rect">
            <a:avLst/>
          </a:prstGeom>
        </p:spPr>
      </p:pic>
      <p:sp>
        <p:nvSpPr>
          <p:cNvPr id="10" name="Content Placeholder 7"/>
          <p:cNvSpPr txBox="1">
            <a:spLocks/>
          </p:cNvSpPr>
          <p:nvPr/>
        </p:nvSpPr>
        <p:spPr>
          <a:xfrm>
            <a:off x="5929193" y="5295334"/>
            <a:ext cx="3009769" cy="398825"/>
          </a:xfrm>
          <a:prstGeom prst="rect">
            <a:avLst/>
          </a:prstGeom>
        </p:spPr>
        <p:txBody>
          <a:bodyPr vert="horz" lIns="84406" tIns="42203" rIns="84406" bIns="42203" rtlCol="0">
            <a:no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2">
                    <a:lumMod val="50000"/>
                  </a:schemeClr>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accent5"/>
              </a:buClr>
              <a:buFont typeface="Wingdings" pitchFamily="2" charset="2"/>
              <a:buChar char="§"/>
              <a:defRPr sz="1400" kern="1200">
                <a:solidFill>
                  <a:schemeClr val="tx2">
                    <a:lumMod val="50000"/>
                  </a:schemeClr>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accent5"/>
              </a:buClr>
              <a:buFont typeface="Symbol" pitchFamily="18" charset="2"/>
              <a:buChar char="-"/>
              <a:defRPr sz="1400" kern="1200" baseline="0">
                <a:solidFill>
                  <a:schemeClr val="tx2">
                    <a:lumMod val="50000"/>
                  </a:schemeClr>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marL="332651" lvl="1" indent="-164127">
              <a:buNone/>
            </a:pPr>
            <a:r>
              <a:rPr lang="en-US" sz="1000" i="1" dirty="0">
                <a:solidFill>
                  <a:schemeClr val="bg2"/>
                </a:solidFill>
                <a:latin typeface="Calibri" pitchFamily="34" charset="0"/>
              </a:rPr>
              <a:t>Image courtesy: </a:t>
            </a:r>
            <a:r>
              <a:rPr lang="en-US" sz="1000" i="1" dirty="0" smtClean="0">
                <a:solidFill>
                  <a:schemeClr val="bg2"/>
                </a:solidFill>
                <a:latin typeface="Calibri" pitchFamily="34" charset="0"/>
              </a:rPr>
              <a:t> Springer </a:t>
            </a:r>
            <a:r>
              <a:rPr lang="en-US" sz="1000" i="1" dirty="0">
                <a:solidFill>
                  <a:schemeClr val="bg2"/>
                </a:solidFill>
                <a:latin typeface="Calibri" pitchFamily="34" charset="0"/>
              </a:rPr>
              <a:t>Texts in Statistics, An introduction to Statistical Learning – with Applications in R, online pdf</a:t>
            </a:r>
          </a:p>
        </p:txBody>
      </p:sp>
    </p:spTree>
    <p:extLst>
      <p:ext uri="{BB962C8B-B14F-4D97-AF65-F5344CB8AC3E}">
        <p14:creationId xmlns:p14="http://schemas.microsoft.com/office/powerpoint/2010/main" val="3334958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 y="25263"/>
            <a:ext cx="7965828" cy="822960"/>
          </a:xfrm>
        </p:spPr>
        <p:txBody>
          <a:bodyPr/>
          <a:lstStyle/>
          <a:p>
            <a:r>
              <a:rPr lang="en-US" dirty="0"/>
              <a:t>Principal Component Analysis (PCA</a:t>
            </a:r>
            <a:r>
              <a:rPr lang="en-US" dirty="0" smtClean="0"/>
              <a:t>) </a:t>
            </a:r>
            <a:r>
              <a:rPr lang="fr-FR" dirty="0" smtClean="0"/>
              <a:t>as </a:t>
            </a:r>
            <a:r>
              <a:rPr lang="fr-FR" dirty="0"/>
              <a:t>a</a:t>
            </a:r>
            <a:r>
              <a:rPr lang="fr-FR" dirty="0" smtClean="0"/>
              <a:t> </a:t>
            </a:r>
            <a:r>
              <a:rPr lang="fr-FR" dirty="0" err="1" smtClean="0"/>
              <a:t>Tool</a:t>
            </a:r>
            <a:r>
              <a:rPr lang="fr-FR" dirty="0" smtClean="0"/>
              <a:t> to </a:t>
            </a:r>
            <a:r>
              <a:rPr lang="fr-FR" dirty="0" err="1" smtClean="0"/>
              <a:t>Visualize</a:t>
            </a:r>
            <a:r>
              <a:rPr lang="fr-FR" dirty="0" smtClean="0"/>
              <a:t> Insights</a:t>
            </a:r>
            <a:endParaRPr lang="fr-FR" dirty="0"/>
          </a:p>
        </p:txBody>
      </p:sp>
      <p:pic>
        <p:nvPicPr>
          <p:cNvPr id="8" name="Espace réservé du contenu 7" descr="Capture d’écran 2017-10-09 à 17.07.17.png"/>
          <p:cNvPicPr>
            <a:picLocks noGrp="1" noChangeAspect="1"/>
          </p:cNvPicPr>
          <p:nvPr>
            <p:ph sz="quarter" idx="15"/>
          </p:nvPr>
        </p:nvPicPr>
        <p:blipFill>
          <a:blip r:embed="rId2">
            <a:extLst>
              <a:ext uri="{28A0092B-C50C-407E-A947-70E740481C1C}">
                <a14:useLocalDpi xmlns:a14="http://schemas.microsoft.com/office/drawing/2010/main" val="0"/>
              </a:ext>
            </a:extLst>
          </a:blip>
          <a:srcRect l="-42641" r="-42641"/>
          <a:stretch>
            <a:fillRect/>
          </a:stretch>
        </p:blipFill>
        <p:spPr>
          <a:xfrm>
            <a:off x="-1177859" y="752820"/>
            <a:ext cx="11499718" cy="5485302"/>
          </a:xfrm>
        </p:spPr>
      </p:pic>
      <p:sp>
        <p:nvSpPr>
          <p:cNvPr id="9" name="Content Placeholder 7"/>
          <p:cNvSpPr txBox="1">
            <a:spLocks/>
          </p:cNvSpPr>
          <p:nvPr/>
        </p:nvSpPr>
        <p:spPr>
          <a:xfrm>
            <a:off x="532088" y="6238122"/>
            <a:ext cx="2852558" cy="398825"/>
          </a:xfrm>
          <a:prstGeom prst="rect">
            <a:avLst/>
          </a:prstGeom>
        </p:spPr>
        <p:txBody>
          <a:bodyPr vert="horz" lIns="84406" tIns="42203" rIns="84406" bIns="42203" rtlCol="0">
            <a:no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2">
                    <a:lumMod val="50000"/>
                  </a:schemeClr>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accent5"/>
              </a:buClr>
              <a:buFont typeface="Wingdings" pitchFamily="2" charset="2"/>
              <a:buChar char="§"/>
              <a:defRPr sz="1400" kern="1200">
                <a:solidFill>
                  <a:schemeClr val="tx2">
                    <a:lumMod val="50000"/>
                  </a:schemeClr>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accent5"/>
              </a:buClr>
              <a:buFont typeface="Symbol" pitchFamily="18" charset="2"/>
              <a:buChar char="-"/>
              <a:defRPr sz="1400" kern="1200" baseline="0">
                <a:solidFill>
                  <a:schemeClr val="tx2">
                    <a:lumMod val="50000"/>
                  </a:schemeClr>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marL="332651" lvl="1" indent="-164127">
              <a:buNone/>
            </a:pPr>
            <a:r>
              <a:rPr lang="en-US" sz="1000" i="1" dirty="0">
                <a:solidFill>
                  <a:schemeClr val="bg2"/>
                </a:solidFill>
                <a:latin typeface="Calibri" pitchFamily="34" charset="0"/>
              </a:rPr>
              <a:t>Image courtesy: </a:t>
            </a:r>
            <a:r>
              <a:rPr lang="en-US" sz="1000" i="1" dirty="0" smtClean="0">
                <a:solidFill>
                  <a:schemeClr val="bg2"/>
                </a:solidFill>
                <a:latin typeface="Calibri" pitchFamily="34" charset="0"/>
              </a:rPr>
              <a:t> Springer </a:t>
            </a:r>
            <a:r>
              <a:rPr lang="en-US" sz="1000" i="1" dirty="0">
                <a:solidFill>
                  <a:schemeClr val="bg2"/>
                </a:solidFill>
                <a:latin typeface="Calibri" pitchFamily="34" charset="0"/>
              </a:rPr>
              <a:t>Texts in Statistics, An introduction to Statistical Learning – with Applications in R, online pdf</a:t>
            </a:r>
          </a:p>
        </p:txBody>
      </p:sp>
    </p:spTree>
    <p:extLst>
      <p:ext uri="{BB962C8B-B14F-4D97-AF65-F5344CB8AC3E}">
        <p14:creationId xmlns:p14="http://schemas.microsoft.com/office/powerpoint/2010/main" val="2780655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 y="25263"/>
            <a:ext cx="8823957" cy="822960"/>
          </a:xfrm>
        </p:spPr>
        <p:txBody>
          <a:bodyPr/>
          <a:lstStyle/>
          <a:p>
            <a:r>
              <a:rPr lang="fr-FR" dirty="0"/>
              <a:t>Proportion of Variance </a:t>
            </a:r>
            <a:r>
              <a:rPr lang="fr-FR" dirty="0" err="1"/>
              <a:t>E</a:t>
            </a:r>
            <a:r>
              <a:rPr lang="fr-FR" dirty="0" err="1" smtClean="0"/>
              <a:t>xplained</a:t>
            </a:r>
            <a:endParaRPr lang="fr-FR" dirty="0"/>
          </a:p>
        </p:txBody>
      </p:sp>
      <p:sp>
        <p:nvSpPr>
          <p:cNvPr id="3" name="Espace réservé du texte 2"/>
          <p:cNvSpPr>
            <a:spLocks noGrp="1"/>
          </p:cNvSpPr>
          <p:nvPr>
            <p:ph type="body" sz="quarter" idx="11"/>
          </p:nvPr>
        </p:nvSpPr>
        <p:spPr>
          <a:xfrm>
            <a:off x="650224" y="1400643"/>
            <a:ext cx="8639908" cy="198837"/>
          </a:xfrm>
        </p:spPr>
        <p:txBody>
          <a:bodyPr/>
          <a:lstStyle/>
          <a:p>
            <a:r>
              <a:rPr lang="fr-FR" dirty="0"/>
              <a:t>More </a:t>
            </a:r>
            <a:r>
              <a:rPr lang="fr-FR" dirty="0" err="1"/>
              <a:t>than</a:t>
            </a:r>
            <a:r>
              <a:rPr lang="fr-FR" dirty="0"/>
              <a:t> 80% of the variance </a:t>
            </a:r>
            <a:r>
              <a:rPr lang="fr-FR" dirty="0" err="1"/>
              <a:t>from</a:t>
            </a:r>
            <a:r>
              <a:rPr lang="fr-FR" dirty="0"/>
              <a:t> the </a:t>
            </a:r>
            <a:r>
              <a:rPr lang="fr-FR" dirty="0" err="1"/>
              <a:t>dataset</a:t>
            </a:r>
            <a:r>
              <a:rPr lang="fr-FR" dirty="0"/>
              <a:t> </a:t>
            </a:r>
            <a:r>
              <a:rPr lang="fr-FR" dirty="0" err="1"/>
              <a:t>is</a:t>
            </a:r>
            <a:r>
              <a:rPr lang="fr-FR" dirty="0"/>
              <a:t> </a:t>
            </a:r>
            <a:r>
              <a:rPr lang="fr-FR" dirty="0" err="1"/>
              <a:t>explained</a:t>
            </a:r>
            <a:r>
              <a:rPr lang="fr-FR" dirty="0"/>
              <a:t> by </a:t>
            </a:r>
            <a:r>
              <a:rPr lang="fr-FR" dirty="0" err="1"/>
              <a:t>projecting</a:t>
            </a:r>
            <a:r>
              <a:rPr lang="fr-FR" dirty="0"/>
              <a:t> in the plan (PC1;PC2)</a:t>
            </a:r>
          </a:p>
        </p:txBody>
      </p:sp>
      <p:pic>
        <p:nvPicPr>
          <p:cNvPr id="8" name="Espace réservé du contenu 7" descr="Capture d’écran 2017-10-09 à 17.08.37.png"/>
          <p:cNvPicPr>
            <a:picLocks noGrp="1" noChangeAspect="1"/>
          </p:cNvPicPr>
          <p:nvPr>
            <p:ph sz="quarter" idx="15"/>
          </p:nvPr>
        </p:nvPicPr>
        <p:blipFill>
          <a:blip r:embed="rId2">
            <a:extLst>
              <a:ext uri="{28A0092B-C50C-407E-A947-70E740481C1C}">
                <a14:useLocalDpi xmlns:a14="http://schemas.microsoft.com/office/drawing/2010/main" val="0"/>
              </a:ext>
            </a:extLst>
          </a:blip>
          <a:srcRect l="-48498" r="-48498"/>
          <a:stretch>
            <a:fillRect/>
          </a:stretch>
        </p:blipFill>
        <p:spPr>
          <a:xfrm>
            <a:off x="252046" y="1634289"/>
            <a:ext cx="8639908" cy="4121188"/>
          </a:xfrm>
        </p:spPr>
      </p:pic>
      <p:cxnSp>
        <p:nvCxnSpPr>
          <p:cNvPr id="10" name="Connecteur droit 9"/>
          <p:cNvCxnSpPr/>
          <p:nvPr/>
        </p:nvCxnSpPr>
        <p:spPr>
          <a:xfrm>
            <a:off x="4439058" y="2166055"/>
            <a:ext cx="0" cy="2991185"/>
          </a:xfrm>
          <a:prstGeom prst="line">
            <a:avLst/>
          </a:prstGeom>
          <a:ln w="127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9" name="Content Placeholder 7"/>
          <p:cNvSpPr txBox="1">
            <a:spLocks/>
          </p:cNvSpPr>
          <p:nvPr/>
        </p:nvSpPr>
        <p:spPr>
          <a:xfrm>
            <a:off x="650224" y="5891937"/>
            <a:ext cx="2750460" cy="398825"/>
          </a:xfrm>
          <a:prstGeom prst="rect">
            <a:avLst/>
          </a:prstGeom>
        </p:spPr>
        <p:txBody>
          <a:bodyPr vert="horz" lIns="84406" tIns="42203" rIns="84406" bIns="42203" rtlCol="0">
            <a:no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2">
                    <a:lumMod val="50000"/>
                  </a:schemeClr>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accent5"/>
              </a:buClr>
              <a:buFont typeface="Wingdings" pitchFamily="2" charset="2"/>
              <a:buChar char="§"/>
              <a:defRPr sz="1400" kern="1200">
                <a:solidFill>
                  <a:schemeClr val="tx2">
                    <a:lumMod val="50000"/>
                  </a:schemeClr>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accent5"/>
              </a:buClr>
              <a:buFont typeface="Symbol" pitchFamily="18" charset="2"/>
              <a:buChar char="-"/>
              <a:defRPr sz="1400" kern="1200" baseline="0">
                <a:solidFill>
                  <a:schemeClr val="tx2">
                    <a:lumMod val="50000"/>
                  </a:schemeClr>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marL="332651" lvl="1" indent="-164127">
              <a:buNone/>
            </a:pPr>
            <a:r>
              <a:rPr lang="en-US" sz="1000" i="1" dirty="0">
                <a:solidFill>
                  <a:schemeClr val="bg2"/>
                </a:solidFill>
                <a:latin typeface="Calibri" pitchFamily="34" charset="0"/>
              </a:rPr>
              <a:t>Image courtesy: </a:t>
            </a:r>
            <a:r>
              <a:rPr lang="en-US" sz="1000" i="1" dirty="0" smtClean="0">
                <a:solidFill>
                  <a:schemeClr val="bg2"/>
                </a:solidFill>
                <a:latin typeface="Calibri" pitchFamily="34" charset="0"/>
              </a:rPr>
              <a:t> Springer </a:t>
            </a:r>
            <a:r>
              <a:rPr lang="en-US" sz="1000" i="1" dirty="0">
                <a:solidFill>
                  <a:schemeClr val="bg2"/>
                </a:solidFill>
                <a:latin typeface="Calibri" pitchFamily="34" charset="0"/>
              </a:rPr>
              <a:t>Texts in Statistics, An introduction to Statistical Learning – with Applications in R, online pdf</a:t>
            </a:r>
          </a:p>
        </p:txBody>
      </p:sp>
    </p:spTree>
    <p:extLst>
      <p:ext uri="{BB962C8B-B14F-4D97-AF65-F5344CB8AC3E}">
        <p14:creationId xmlns:p14="http://schemas.microsoft.com/office/powerpoint/2010/main" val="42795719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 y="25263"/>
            <a:ext cx="8823957" cy="822960"/>
          </a:xfrm>
        </p:spPr>
        <p:txBody>
          <a:bodyPr/>
          <a:lstStyle/>
          <a:p>
            <a:r>
              <a:rPr lang="fr-FR" dirty="0"/>
              <a:t>PCA for </a:t>
            </a:r>
            <a:r>
              <a:rPr lang="fr-FR" dirty="0" smtClean="0"/>
              <a:t>Images </a:t>
            </a:r>
            <a:endParaRPr lang="fr-FR" dirty="0"/>
          </a:p>
        </p:txBody>
      </p:sp>
      <p:sp>
        <p:nvSpPr>
          <p:cNvPr id="3" name="Espace réservé du texte 2"/>
          <p:cNvSpPr>
            <a:spLocks noGrp="1"/>
          </p:cNvSpPr>
          <p:nvPr>
            <p:ph type="body" sz="quarter" idx="11"/>
          </p:nvPr>
        </p:nvSpPr>
        <p:spPr/>
        <p:txBody>
          <a:bodyPr/>
          <a:lstStyle/>
          <a:p>
            <a:r>
              <a:rPr lang="fr-FR" dirty="0"/>
              <a:t>The first </a:t>
            </a:r>
            <a:r>
              <a:rPr lang="fr-FR" dirty="0" err="1"/>
              <a:t>eigenvalues</a:t>
            </a:r>
            <a:r>
              <a:rPr lang="fr-FR" dirty="0"/>
              <a:t> are </a:t>
            </a:r>
            <a:r>
              <a:rPr lang="fr-FR" dirty="0" err="1"/>
              <a:t>linked</a:t>
            </a:r>
            <a:r>
              <a:rPr lang="fr-FR" dirty="0"/>
              <a:t> to the first </a:t>
            </a:r>
            <a:r>
              <a:rPr lang="fr-FR" dirty="0" err="1"/>
              <a:t>eigenvectors</a:t>
            </a:r>
            <a:r>
              <a:rPr lang="fr-FR" dirty="0"/>
              <a:t> </a:t>
            </a:r>
            <a:r>
              <a:rPr lang="fr-FR" dirty="0" err="1"/>
              <a:t>which</a:t>
            </a:r>
            <a:r>
              <a:rPr lang="fr-FR" dirty="0"/>
              <a:t> are no more </a:t>
            </a:r>
            <a:r>
              <a:rPr lang="fr-FR" dirty="0" err="1"/>
              <a:t>than</a:t>
            </a:r>
            <a:r>
              <a:rPr lang="fr-FR" dirty="0"/>
              <a:t> the PCA! </a:t>
            </a:r>
          </a:p>
        </p:txBody>
      </p:sp>
      <p:pic>
        <p:nvPicPr>
          <p:cNvPr id="8" name="Espace réservé du contenu 7" descr="Capture d’écran 2017-10-09 à 17.18.14.png"/>
          <p:cNvPicPr>
            <a:picLocks noGrp="1" noChangeAspect="1"/>
          </p:cNvPicPr>
          <p:nvPr>
            <p:ph sz="quarter" idx="15"/>
          </p:nvPr>
        </p:nvPicPr>
        <p:blipFill>
          <a:blip r:embed="rId2">
            <a:extLst>
              <a:ext uri="{28A0092B-C50C-407E-A947-70E740481C1C}">
                <a14:useLocalDpi xmlns:a14="http://schemas.microsoft.com/office/drawing/2010/main" val="0"/>
              </a:ext>
            </a:extLst>
          </a:blip>
          <a:srcRect l="-47127" r="-47127"/>
          <a:stretch>
            <a:fillRect/>
          </a:stretch>
        </p:blipFill>
        <p:spPr>
          <a:xfrm>
            <a:off x="650225" y="1901588"/>
            <a:ext cx="7709963" cy="3677610"/>
          </a:xfrm>
        </p:spPr>
      </p:pic>
      <p:sp>
        <p:nvSpPr>
          <p:cNvPr id="9" name="Content Placeholder 7"/>
          <p:cNvSpPr txBox="1">
            <a:spLocks/>
          </p:cNvSpPr>
          <p:nvPr/>
        </p:nvSpPr>
        <p:spPr>
          <a:xfrm>
            <a:off x="252047" y="5622535"/>
            <a:ext cx="3855930" cy="398825"/>
          </a:xfrm>
          <a:prstGeom prst="rect">
            <a:avLst/>
          </a:prstGeom>
        </p:spPr>
        <p:txBody>
          <a:bodyPr vert="horz" lIns="84406" tIns="42203" rIns="84406" bIns="42203" rtlCol="0">
            <a:norm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2">
                    <a:lumMod val="50000"/>
                  </a:schemeClr>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accent5"/>
              </a:buClr>
              <a:buFont typeface="Wingdings" pitchFamily="2" charset="2"/>
              <a:buChar char="§"/>
              <a:defRPr sz="1400" kern="1200">
                <a:solidFill>
                  <a:schemeClr val="tx2">
                    <a:lumMod val="50000"/>
                  </a:schemeClr>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accent5"/>
              </a:buClr>
              <a:buFont typeface="Symbol" pitchFamily="18" charset="2"/>
              <a:buChar char="-"/>
              <a:defRPr sz="1400" kern="1200" baseline="0">
                <a:solidFill>
                  <a:schemeClr val="tx2">
                    <a:lumMod val="50000"/>
                  </a:schemeClr>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marL="332651" lvl="1" indent="-164127">
              <a:buNone/>
            </a:pPr>
            <a:r>
              <a:rPr lang="en-US" sz="969" i="1" dirty="0">
                <a:solidFill>
                  <a:schemeClr val="bg2"/>
                </a:solidFill>
                <a:latin typeface="Calibri" pitchFamily="34" charset="0"/>
              </a:rPr>
              <a:t>Image courtesy: </a:t>
            </a:r>
            <a:r>
              <a:rPr lang="en-US" sz="969" i="1" dirty="0" smtClean="0">
                <a:solidFill>
                  <a:schemeClr val="bg2"/>
                </a:solidFill>
                <a:latin typeface="Calibri" pitchFamily="34" charset="0"/>
              </a:rPr>
              <a:t> Julie </a:t>
            </a:r>
            <a:r>
              <a:rPr lang="en-US" sz="969" i="1" dirty="0">
                <a:solidFill>
                  <a:schemeClr val="bg2"/>
                </a:solidFill>
                <a:latin typeface="Calibri" pitchFamily="34" charset="0"/>
              </a:rPr>
              <a:t>Buard PCA code results using the LFW data: </a:t>
            </a:r>
            <a:r>
              <a:rPr lang="en-US" sz="969" i="1" dirty="0">
                <a:solidFill>
                  <a:schemeClr val="bg2"/>
                </a:solidFill>
                <a:latin typeface="Calibri" pitchFamily="34" charset="0"/>
                <a:hlinkClick r:id="rId3"/>
              </a:rPr>
              <a:t>http://vis-www.cs.umass.edu/lfw/</a:t>
            </a:r>
            <a:endParaRPr lang="en-US" sz="969" i="1" dirty="0">
              <a:solidFill>
                <a:schemeClr val="bg2"/>
              </a:solidFill>
              <a:latin typeface="Calibri" pitchFamily="34" charset="0"/>
            </a:endParaRPr>
          </a:p>
        </p:txBody>
      </p:sp>
    </p:spTree>
    <p:extLst>
      <p:ext uri="{BB962C8B-B14F-4D97-AF65-F5344CB8AC3E}">
        <p14:creationId xmlns:p14="http://schemas.microsoft.com/office/powerpoint/2010/main" val="1530332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 y="25263"/>
            <a:ext cx="8823957" cy="822960"/>
          </a:xfrm>
        </p:spPr>
        <p:txBody>
          <a:bodyPr/>
          <a:lstStyle/>
          <a:p>
            <a:r>
              <a:rPr lang="fr-FR" dirty="0"/>
              <a:t>Importance of the </a:t>
            </a:r>
            <a:r>
              <a:rPr lang="fr-FR" dirty="0" smtClean="0"/>
              <a:t>Variance </a:t>
            </a:r>
            <a:r>
              <a:rPr lang="fr-FR" dirty="0" err="1" smtClean="0"/>
              <a:t>Explained</a:t>
            </a:r>
            <a:r>
              <a:rPr lang="fr-FR" dirty="0" smtClean="0"/>
              <a:t> </a:t>
            </a:r>
            <a:endParaRPr lang="fr-FR" dirty="0"/>
          </a:p>
        </p:txBody>
      </p:sp>
      <p:sp>
        <p:nvSpPr>
          <p:cNvPr id="3" name="Espace réservé du texte 2"/>
          <p:cNvSpPr>
            <a:spLocks noGrp="1"/>
          </p:cNvSpPr>
          <p:nvPr>
            <p:ph type="body" sz="quarter" idx="11"/>
          </p:nvPr>
        </p:nvSpPr>
        <p:spPr/>
        <p:txBody>
          <a:bodyPr/>
          <a:lstStyle/>
          <a:p>
            <a:r>
              <a:rPr lang="fr-FR" dirty="0"/>
              <a:t>The </a:t>
            </a:r>
            <a:r>
              <a:rPr lang="fr-FR" dirty="0" err="1"/>
              <a:t>latest</a:t>
            </a:r>
            <a:r>
              <a:rPr lang="fr-FR" dirty="0"/>
              <a:t> PCA </a:t>
            </a:r>
            <a:r>
              <a:rPr lang="fr-FR" dirty="0" err="1"/>
              <a:t>does</a:t>
            </a:r>
            <a:r>
              <a:rPr lang="fr-FR" dirty="0"/>
              <a:t> not </a:t>
            </a:r>
            <a:r>
              <a:rPr lang="fr-FR" dirty="0" err="1"/>
              <a:t>provide</a:t>
            </a:r>
            <a:r>
              <a:rPr lang="fr-FR" dirty="0"/>
              <a:t> more information </a:t>
            </a:r>
            <a:r>
              <a:rPr lang="fr-FR" dirty="0" err="1"/>
              <a:t>showing</a:t>
            </a:r>
            <a:r>
              <a:rPr lang="fr-FR" dirty="0"/>
              <a:t> how </a:t>
            </a:r>
            <a:r>
              <a:rPr lang="fr-FR" dirty="0" err="1"/>
              <a:t>dimentionality</a:t>
            </a:r>
            <a:r>
              <a:rPr lang="fr-FR" dirty="0"/>
              <a:t> </a:t>
            </a:r>
            <a:r>
              <a:rPr lang="fr-FR" dirty="0" err="1"/>
              <a:t>reduction</a:t>
            </a:r>
            <a:r>
              <a:rPr lang="fr-FR" dirty="0"/>
              <a:t> </a:t>
            </a:r>
            <a:r>
              <a:rPr lang="fr-FR" dirty="0" err="1"/>
              <a:t>is</a:t>
            </a:r>
            <a:r>
              <a:rPr lang="fr-FR" dirty="0"/>
              <a:t> important! </a:t>
            </a:r>
          </a:p>
        </p:txBody>
      </p:sp>
      <p:pic>
        <p:nvPicPr>
          <p:cNvPr id="8" name="Espace réservé du contenu 7" descr="Capture d’écran 2017-10-09 à 17.20.05.png"/>
          <p:cNvPicPr>
            <a:picLocks noGrp="1" noChangeAspect="1"/>
          </p:cNvPicPr>
          <p:nvPr>
            <p:ph sz="quarter" idx="15"/>
          </p:nvPr>
        </p:nvPicPr>
        <p:blipFill>
          <a:blip r:embed="rId2">
            <a:extLst>
              <a:ext uri="{28A0092B-C50C-407E-A947-70E740481C1C}">
                <a14:useLocalDpi xmlns:a14="http://schemas.microsoft.com/office/drawing/2010/main" val="0"/>
              </a:ext>
            </a:extLst>
          </a:blip>
          <a:srcRect l="-43789" r="-43789"/>
          <a:stretch>
            <a:fillRect/>
          </a:stretch>
        </p:blipFill>
        <p:spPr>
          <a:xfrm>
            <a:off x="-1101288" y="2135913"/>
            <a:ext cx="8918956" cy="4254292"/>
          </a:xfrm>
        </p:spPr>
      </p:pic>
      <p:pic>
        <p:nvPicPr>
          <p:cNvPr id="10" name="Image 9" descr="Capture d’écran 2017-10-09 à 17.20.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120" y="2830763"/>
            <a:ext cx="3200665" cy="2084498"/>
          </a:xfrm>
          <a:prstGeom prst="rect">
            <a:avLst/>
          </a:prstGeom>
        </p:spPr>
      </p:pic>
      <p:cxnSp>
        <p:nvCxnSpPr>
          <p:cNvPr id="12" name="Connecteur droit 11"/>
          <p:cNvCxnSpPr/>
          <p:nvPr/>
        </p:nvCxnSpPr>
        <p:spPr>
          <a:xfrm>
            <a:off x="6366711" y="3030176"/>
            <a:ext cx="0" cy="1595298"/>
          </a:xfrm>
          <a:prstGeom prst="line">
            <a:avLst/>
          </a:prstGeom>
          <a:ln w="12700">
            <a:solidFill>
              <a:srgbClr val="FF0000"/>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1" name="Content Placeholder 7"/>
          <p:cNvSpPr txBox="1">
            <a:spLocks/>
          </p:cNvSpPr>
          <p:nvPr/>
        </p:nvSpPr>
        <p:spPr>
          <a:xfrm>
            <a:off x="5373358" y="5407621"/>
            <a:ext cx="3518596" cy="398825"/>
          </a:xfrm>
          <a:prstGeom prst="rect">
            <a:avLst/>
          </a:prstGeom>
        </p:spPr>
        <p:txBody>
          <a:bodyPr vert="horz" lIns="84406" tIns="42203" rIns="84406" bIns="42203" rtlCol="0">
            <a:norm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2">
                    <a:lumMod val="50000"/>
                  </a:schemeClr>
                </a:solidFill>
                <a:latin typeface="+mn-lt"/>
                <a:ea typeface="+mn-ea"/>
                <a:cs typeface="+mn-cs"/>
              </a:defRPr>
            </a:lvl1pPr>
            <a:lvl2pPr marL="182563" indent="-182563" algn="l" defTabSz="914342" rtl="0" eaLnBrk="1" latinLnBrk="0" hangingPunct="1">
              <a:lnSpc>
                <a:spcPct val="90000"/>
              </a:lnSpc>
              <a:spcBef>
                <a:spcPts val="0"/>
              </a:spcBef>
              <a:spcAft>
                <a:spcPts val="400"/>
              </a:spcAft>
              <a:buClr>
                <a:schemeClr val="accent5"/>
              </a:buClr>
              <a:buFont typeface="Wingdings" pitchFamily="2" charset="2"/>
              <a:buChar char="§"/>
              <a:defRPr sz="1400" kern="1200">
                <a:solidFill>
                  <a:schemeClr val="tx2">
                    <a:lumMod val="50000"/>
                  </a:schemeClr>
                </a:solidFill>
                <a:latin typeface="+mn-lt"/>
                <a:ea typeface="+mn-ea"/>
                <a:cs typeface="+mn-cs"/>
              </a:defRPr>
            </a:lvl2pPr>
            <a:lvl3pPr marL="361950"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3pPr>
            <a:lvl4pPr marL="542925" indent="-180975" algn="l" defTabSz="914342" rtl="0" eaLnBrk="1" latinLnBrk="0" hangingPunct="1">
              <a:lnSpc>
                <a:spcPct val="90000"/>
              </a:lnSpc>
              <a:spcBef>
                <a:spcPts val="0"/>
              </a:spcBef>
              <a:spcAft>
                <a:spcPts val="400"/>
              </a:spcAft>
              <a:buClr>
                <a:schemeClr val="accent5"/>
              </a:buClr>
              <a:buFont typeface="Arial" pitchFamily="34" charset="0"/>
              <a:buChar char="–"/>
              <a:defRPr sz="1400" kern="1200">
                <a:solidFill>
                  <a:schemeClr val="tx2">
                    <a:lumMod val="50000"/>
                  </a:schemeClr>
                </a:solidFill>
                <a:latin typeface="+mn-lt"/>
                <a:ea typeface="+mn-ea"/>
                <a:cs typeface="+mn-cs"/>
              </a:defRPr>
            </a:lvl4pPr>
            <a:lvl5pPr marL="714375" indent="-171450" algn="l" defTabSz="801688" rtl="0" eaLnBrk="1" latinLnBrk="0" hangingPunct="1">
              <a:lnSpc>
                <a:spcPct val="90000"/>
              </a:lnSpc>
              <a:spcBef>
                <a:spcPts val="0"/>
              </a:spcBef>
              <a:spcAft>
                <a:spcPts val="400"/>
              </a:spcAft>
              <a:buClr>
                <a:schemeClr val="accent5"/>
              </a:buClr>
              <a:buFont typeface="Symbol" pitchFamily="18" charset="2"/>
              <a:buChar char="-"/>
              <a:defRPr sz="1400" kern="1200" baseline="0">
                <a:solidFill>
                  <a:schemeClr val="tx2">
                    <a:lumMod val="50000"/>
                  </a:schemeClr>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marL="332651" lvl="1" indent="-164127">
              <a:buNone/>
            </a:pPr>
            <a:r>
              <a:rPr lang="en-US" sz="969" i="1" dirty="0">
                <a:solidFill>
                  <a:schemeClr val="bg2"/>
                </a:solidFill>
                <a:latin typeface="Calibri" pitchFamily="34" charset="0"/>
              </a:rPr>
              <a:t>Image courtesy: </a:t>
            </a:r>
            <a:r>
              <a:rPr lang="en-US" sz="969" i="1" dirty="0" smtClean="0">
                <a:solidFill>
                  <a:schemeClr val="bg2"/>
                </a:solidFill>
                <a:latin typeface="Calibri" pitchFamily="34" charset="0"/>
              </a:rPr>
              <a:t> Julie </a:t>
            </a:r>
            <a:r>
              <a:rPr lang="en-US" sz="969" i="1" dirty="0">
                <a:solidFill>
                  <a:schemeClr val="bg2"/>
                </a:solidFill>
                <a:latin typeface="Calibri" pitchFamily="34" charset="0"/>
              </a:rPr>
              <a:t>Buard PCA code results using the LFW data: </a:t>
            </a:r>
            <a:r>
              <a:rPr lang="en-US" sz="969" i="1" dirty="0">
                <a:solidFill>
                  <a:schemeClr val="bg2"/>
                </a:solidFill>
                <a:latin typeface="Calibri" pitchFamily="34" charset="0"/>
                <a:hlinkClick r:id="rId4"/>
              </a:rPr>
              <a:t>http://vis-www.cs.umass.edu/lfw/</a:t>
            </a:r>
            <a:endParaRPr lang="en-US" sz="969" i="1" dirty="0">
              <a:solidFill>
                <a:schemeClr val="bg2"/>
              </a:solidFill>
              <a:latin typeface="Calibri" pitchFamily="34" charset="0"/>
            </a:endParaRPr>
          </a:p>
        </p:txBody>
      </p:sp>
    </p:spTree>
    <p:extLst>
      <p:ext uri="{BB962C8B-B14F-4D97-AF65-F5344CB8AC3E}">
        <p14:creationId xmlns:p14="http://schemas.microsoft.com/office/powerpoint/2010/main" val="426658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T-SNE</a:t>
            </a:r>
          </a:p>
        </p:txBody>
      </p:sp>
      <p:sp>
        <p:nvSpPr>
          <p:cNvPr id="7" name="Text Placeholder 6"/>
          <p:cNvSpPr>
            <a:spLocks noGrp="1"/>
          </p:cNvSpPr>
          <p:nvPr>
            <p:ph type="body" sz="quarter" idx="11"/>
          </p:nvPr>
        </p:nvSpPr>
        <p:spPr/>
        <p:txBody>
          <a:bodyPr/>
          <a:lstStyle/>
          <a:p>
            <a:r>
              <a:rPr lang="en-US" dirty="0"/>
              <a:t>Spring Example</a:t>
            </a:r>
          </a:p>
        </p:txBody>
      </p:sp>
      <p:sp>
        <p:nvSpPr>
          <p:cNvPr id="3" name="Date Placeholder 2"/>
          <p:cNvSpPr>
            <a:spLocks noGrp="1"/>
          </p:cNvSpPr>
          <p:nvPr>
            <p:ph type="dt" sz="half" idx="4294967295"/>
          </p:nvPr>
        </p:nvSpPr>
        <p:spPr>
          <a:xfrm>
            <a:off x="6223229" y="6427223"/>
            <a:ext cx="2455978" cy="195814"/>
          </a:xfrm>
          <a:prstGeom prst="rect">
            <a:avLst/>
          </a:prstGeom>
        </p:spPr>
        <p:txBody>
          <a:bodyPr/>
          <a:lstStyle/>
          <a:p>
            <a:pPr defTabSz="918895" eaLnBrk="0" hangingPunct="0">
              <a:lnSpc>
                <a:spcPct val="90000"/>
              </a:lnSpc>
              <a:spcBef>
                <a:spcPct val="10000"/>
              </a:spcBef>
              <a:defRPr/>
            </a:pPr>
            <a:fld id="{F123301F-6B9B-4344-9DC9-290D5BBA4457}" type="datetime1">
              <a:rPr lang="en-US" smtClean="0">
                <a:solidFill>
                  <a:srgbClr val="998C85"/>
                </a:solidFill>
              </a:rPr>
              <a:pPr defTabSz="918895" eaLnBrk="0" hangingPunct="0">
                <a:lnSpc>
                  <a:spcPct val="90000"/>
                </a:lnSpc>
                <a:spcBef>
                  <a:spcPct val="10000"/>
                </a:spcBef>
                <a:defRPr/>
              </a:pPr>
              <a:t>8/15/2018</a:t>
            </a:fld>
            <a:endParaRPr dirty="0">
              <a:solidFill>
                <a:srgbClr val="998C85"/>
              </a:solidFill>
            </a:endParaRPr>
          </a:p>
        </p:txBody>
      </p:sp>
      <p:sp>
        <p:nvSpPr>
          <p:cNvPr id="4" name="Slide Number Placeholder 3"/>
          <p:cNvSpPr>
            <a:spLocks noGrp="1"/>
          </p:cNvSpPr>
          <p:nvPr>
            <p:ph type="sldNum" sz="quarter" idx="4294967295"/>
          </p:nvPr>
        </p:nvSpPr>
        <p:spPr>
          <a:xfrm>
            <a:off x="8824871" y="6653997"/>
            <a:ext cx="115416" cy="123111"/>
          </a:xfrm>
          <a:prstGeom prst="rect">
            <a:avLst/>
          </a:prstGeom>
        </p:spPr>
        <p:txBody>
          <a:bodyPr/>
          <a:lstStyle/>
          <a:p>
            <a:fld id="{880BADDE-CEDF-4108-ADCD-25C7E5D681A5}" type="slidenum">
              <a:rPr>
                <a:solidFill>
                  <a:srgbClr val="998C85"/>
                </a:solidFill>
              </a:rPr>
              <a:pPr/>
              <a:t>57</a:t>
            </a:fld>
            <a:endParaRPr>
              <a:solidFill>
                <a:srgbClr val="998C85"/>
              </a:solidFill>
            </a:endParaRPr>
          </a:p>
        </p:txBody>
      </p:sp>
      <p:sp>
        <p:nvSpPr>
          <p:cNvPr id="9" name="Content Placeholder 8"/>
          <p:cNvSpPr>
            <a:spLocks noGrp="1"/>
          </p:cNvSpPr>
          <p:nvPr>
            <p:ph sz="quarter" idx="15"/>
          </p:nvPr>
        </p:nvSpPr>
        <p:spPr>
          <a:xfrm>
            <a:off x="252046" y="1900173"/>
            <a:ext cx="8374671" cy="4121188"/>
          </a:xfrm>
        </p:spPr>
        <p:txBody>
          <a:bodyPr>
            <a:normAutofit/>
          </a:bodyPr>
          <a:lstStyle/>
          <a:p>
            <a:pPr marL="164127" lvl="1" indent="-164127">
              <a:buClr>
                <a:srgbClr val="998C85"/>
              </a:buClr>
              <a:buFont typeface="Arial" pitchFamily="34" charset="0"/>
              <a:buChar char="•"/>
            </a:pPr>
            <a:r>
              <a:rPr lang="en-US" dirty="0">
                <a:hlinkClick r:id="rId2"/>
              </a:rPr>
              <a:t>http://scikit-learn.org/stable/modules/generated/sklearn.manifold.TSNE.html</a:t>
            </a:r>
            <a:endParaRPr lang="en-US" dirty="0"/>
          </a:p>
          <a:p>
            <a:pPr marL="164127" lvl="1" indent="-164127">
              <a:buClr>
                <a:srgbClr val="998C85"/>
              </a:buClr>
              <a:buFont typeface="Arial" pitchFamily="34" charset="0"/>
              <a:buChar char="•"/>
            </a:pPr>
            <a:endParaRPr lang="en-US" b="1" dirty="0">
              <a:solidFill>
                <a:srgbClr val="FF0000"/>
              </a:solidFill>
            </a:endParaRPr>
          </a:p>
          <a:p>
            <a:pPr marL="164127" lvl="1" indent="-164127">
              <a:buClr>
                <a:srgbClr val="998C85"/>
              </a:buClr>
              <a:buFont typeface="Arial" pitchFamily="34" charset="0"/>
              <a:buChar char="•"/>
            </a:pPr>
            <a:r>
              <a:rPr lang="en-US" dirty="0" err="1">
                <a:solidFill>
                  <a:srgbClr val="263147"/>
                </a:solidFill>
              </a:rPr>
              <a:t>Tsne</a:t>
            </a:r>
            <a:r>
              <a:rPr lang="en-US" dirty="0">
                <a:solidFill>
                  <a:srgbClr val="263147"/>
                </a:solidFill>
              </a:rPr>
              <a:t> process </a:t>
            </a:r>
            <a:r>
              <a:rPr lang="en-US" b="1" dirty="0">
                <a:solidFill>
                  <a:srgbClr val="FF0000"/>
                </a:solidFill>
              </a:rPr>
              <a:t>: </a:t>
            </a:r>
            <a:r>
              <a:rPr lang="en-US" u="sng" dirty="0">
                <a:solidFill>
                  <a:srgbClr val="909090"/>
                </a:solidFill>
                <a:hlinkClick r:id="rId3"/>
              </a:rPr>
              <a:t>https://distill.pub/2016/misread-tsne/</a:t>
            </a:r>
            <a:endParaRPr lang="en-US" dirty="0">
              <a:solidFill>
                <a:srgbClr val="909090"/>
              </a:solidFill>
              <a:latin typeface="Arial" pitchFamily="34" charset="0"/>
              <a:cs typeface="Arial" pitchFamily="34" charset="0"/>
            </a:endParaRPr>
          </a:p>
          <a:p>
            <a:pPr marL="164127" lvl="1" indent="-164127">
              <a:buClr>
                <a:srgbClr val="998C85"/>
              </a:buClr>
              <a:buFont typeface="Arial" pitchFamily="34" charset="0"/>
              <a:buChar char="•"/>
            </a:pPr>
            <a:endParaRPr lang="en-US" b="1" dirty="0">
              <a:solidFill>
                <a:srgbClr val="FF0000"/>
              </a:solidFill>
            </a:endParaRPr>
          </a:p>
        </p:txBody>
      </p:sp>
    </p:spTree>
    <p:extLst>
      <p:ext uri="{BB962C8B-B14F-4D97-AF65-F5344CB8AC3E}">
        <p14:creationId xmlns:p14="http://schemas.microsoft.com/office/powerpoint/2010/main" val="159066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40710"/>
            <a:ext cx="9144000" cy="1143240"/>
          </a:xfrm>
        </p:spPr>
        <p:txBody>
          <a:bodyPr/>
          <a:lstStyle/>
          <a:p>
            <a:r>
              <a:rPr lang="en-US" sz="2000" dirty="0" smtClean="0">
                <a:latin typeface="Ubuntu" panose="020B0504030602030204" pitchFamily="34" charset="0"/>
              </a:rPr>
              <a:t>Chapter 3</a:t>
            </a:r>
            <a:r>
              <a:rPr lang="en-US" sz="2000" dirty="0">
                <a:latin typeface="Ubuntu" panose="020B0504030602030204" pitchFamily="34" charset="0"/>
              </a:rPr>
              <a:t>: Principal Component </a:t>
            </a:r>
            <a:r>
              <a:rPr lang="en-US" sz="2000" dirty="0" smtClean="0">
                <a:latin typeface="Ubuntu" panose="020B0504030602030204" pitchFamily="34" charset="0"/>
              </a:rPr>
              <a:t>Analysis</a:t>
            </a:r>
            <a:r>
              <a:rPr lang="en-US" sz="2000" dirty="0">
                <a:latin typeface="Ubuntu" panose="020B0504030602030204" pitchFamily="34" charset="0"/>
              </a:rPr>
              <a:t/>
            </a:r>
            <a:br>
              <a:rPr lang="en-US" sz="2000" dirty="0">
                <a:latin typeface="Ubuntu" panose="020B0504030602030204" pitchFamily="34" charset="0"/>
              </a:rPr>
            </a:br>
            <a:r>
              <a:rPr lang="en-US" sz="5400" dirty="0" smtClean="0">
                <a:latin typeface="Ubuntu" panose="020B0504030602030204" pitchFamily="34" charset="0"/>
              </a:rPr>
              <a:t>Code Sample</a:t>
            </a:r>
            <a:endParaRPr lang="en-US" sz="5400" dirty="0">
              <a:latin typeface="Ubuntu" panose="020B0504030602030204" pitchFamily="34" charset="0"/>
            </a:endParaRPr>
          </a:p>
        </p:txBody>
      </p:sp>
    </p:spTree>
    <p:extLst>
      <p:ext uri="{BB962C8B-B14F-4D97-AF65-F5344CB8AC3E}">
        <p14:creationId xmlns:p14="http://schemas.microsoft.com/office/powerpoint/2010/main" val="443413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7C061BE-E6E9-4E04-9A8A-CA96D6F7AB83}"/>
              </a:ext>
            </a:extLst>
          </p:cNvPr>
          <p:cNvPicPr>
            <a:picLocks noChangeAspect="1"/>
          </p:cNvPicPr>
          <p:nvPr/>
        </p:nvPicPr>
        <p:blipFill rotWithShape="1">
          <a:blip r:embed="rId2"/>
          <a:srcRect t="14206"/>
          <a:stretch/>
        </p:blipFill>
        <p:spPr>
          <a:xfrm>
            <a:off x="84474" y="1676110"/>
            <a:ext cx="8931883" cy="3659447"/>
          </a:xfrm>
          <a:prstGeom prst="rect">
            <a:avLst/>
          </a:prstGeom>
        </p:spPr>
      </p:pic>
      <p:sp>
        <p:nvSpPr>
          <p:cNvPr id="3" name="Title 1"/>
          <p:cNvSpPr>
            <a:spLocks noGrp="1"/>
          </p:cNvSpPr>
          <p:nvPr>
            <p:ph type="title"/>
          </p:nvPr>
        </p:nvSpPr>
        <p:spPr>
          <a:xfrm>
            <a:off x="3" y="25263"/>
            <a:ext cx="8823957" cy="822960"/>
          </a:xfrm>
        </p:spPr>
        <p:txBody>
          <a:bodyPr/>
          <a:lstStyle/>
          <a:p>
            <a:r>
              <a:rPr lang="en-US" dirty="0" smtClean="0"/>
              <a:t>PCA: Introduction to Principal Component Analysis</a:t>
            </a:r>
            <a:endParaRPr lang="en-US" dirty="0"/>
          </a:p>
        </p:txBody>
      </p:sp>
    </p:spTree>
    <p:extLst>
      <p:ext uri="{BB962C8B-B14F-4D97-AF65-F5344CB8AC3E}">
        <p14:creationId xmlns:p14="http://schemas.microsoft.com/office/powerpoint/2010/main" val="264757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 y="25263"/>
            <a:ext cx="8823957" cy="822960"/>
          </a:xfrm>
        </p:spPr>
        <p:txBody>
          <a:bodyPr/>
          <a:lstStyle/>
          <a:p>
            <a:r>
              <a:rPr lang="fr-FR" dirty="0" err="1"/>
              <a:t>Unsupervised</a:t>
            </a:r>
            <a:r>
              <a:rPr lang="fr-FR" dirty="0"/>
              <a:t> vs </a:t>
            </a:r>
            <a:r>
              <a:rPr lang="fr-FR" dirty="0" err="1"/>
              <a:t>Supervised</a:t>
            </a:r>
            <a:r>
              <a:rPr lang="fr-FR" dirty="0"/>
              <a:t> Learning </a:t>
            </a:r>
          </a:p>
        </p:txBody>
      </p:sp>
      <p:sp>
        <p:nvSpPr>
          <p:cNvPr id="7" name="Espace réservé du contenu 6"/>
          <p:cNvSpPr>
            <a:spLocks noGrp="1"/>
          </p:cNvSpPr>
          <p:nvPr>
            <p:ph sz="quarter" idx="15"/>
          </p:nvPr>
        </p:nvSpPr>
        <p:spPr>
          <a:xfrm>
            <a:off x="291651" y="1192251"/>
            <a:ext cx="8532309" cy="5293757"/>
          </a:xfrm>
        </p:spPr>
        <p:txBody>
          <a:bodyPr/>
          <a:lstStyle/>
          <a:p>
            <a:pPr marL="0" indent="0">
              <a:buNone/>
            </a:pPr>
            <a:r>
              <a:rPr lang="fr-FR" sz="1600" b="1" dirty="0" err="1">
                <a:solidFill>
                  <a:srgbClr val="6964D1"/>
                </a:solidFill>
                <a:latin typeface="+mn-lt"/>
                <a:cs typeface="+mn-cs"/>
              </a:rPr>
              <a:t>Two</a:t>
            </a:r>
            <a:r>
              <a:rPr lang="fr-FR" sz="1600" b="1" dirty="0">
                <a:solidFill>
                  <a:srgbClr val="6964D1"/>
                </a:solidFill>
                <a:latin typeface="+mn-lt"/>
                <a:cs typeface="+mn-cs"/>
              </a:rPr>
              <a:t> distinct data science </a:t>
            </a:r>
            <a:r>
              <a:rPr lang="fr-FR" sz="1600" b="1" dirty="0">
                <a:solidFill>
                  <a:srgbClr val="6964D1"/>
                </a:solidFill>
                <a:latin typeface="+mn-lt"/>
                <a:cs typeface="+mn-cs"/>
              </a:rPr>
              <a:t>areas</a:t>
            </a:r>
            <a:endParaRPr lang="en-US" sz="1600" b="1" dirty="0">
              <a:solidFill>
                <a:srgbClr val="6964D1"/>
              </a:solidFill>
              <a:latin typeface="+mn-lt"/>
              <a:cs typeface="+mn-cs"/>
            </a:endParaRPr>
          </a:p>
          <a:p>
            <a:r>
              <a:rPr lang="en-US" sz="1600" dirty="0" smtClean="0"/>
              <a:t>Previous </a:t>
            </a:r>
            <a:r>
              <a:rPr lang="en-US" sz="1600" dirty="0"/>
              <a:t>sessions where about learning methods such as regression and classification.</a:t>
            </a:r>
          </a:p>
          <a:p>
            <a:r>
              <a:rPr lang="en-US" sz="1600" dirty="0"/>
              <a:t>In the supervised learning setting, we often have access to a set of p features </a:t>
            </a:r>
            <a:r>
              <a:rPr lang="en-US" sz="1600" i="1" dirty="0">
                <a:latin typeface="Times New Roman" pitchFamily="18" charset="0"/>
                <a:cs typeface="Times New Roman" pitchFamily="18" charset="0"/>
              </a:rPr>
              <a:t>X1,X2,...,</a:t>
            </a:r>
            <a:r>
              <a:rPr lang="en-US" sz="1600" i="1" dirty="0" err="1">
                <a:latin typeface="Times New Roman" pitchFamily="18" charset="0"/>
                <a:cs typeface="Times New Roman" pitchFamily="18" charset="0"/>
              </a:rPr>
              <a:t>Xp</a:t>
            </a:r>
            <a:r>
              <a:rPr lang="en-US" sz="1600" dirty="0"/>
              <a:t>, measured on </a:t>
            </a:r>
            <a:r>
              <a:rPr lang="en-US" sz="1600" i="1" dirty="0">
                <a:latin typeface="Times New Roman" pitchFamily="18" charset="0"/>
                <a:cs typeface="Times New Roman" pitchFamily="18" charset="0"/>
              </a:rPr>
              <a:t>n </a:t>
            </a:r>
            <a:r>
              <a:rPr lang="en-US" sz="1600" dirty="0" err="1"/>
              <a:t>obser</a:t>
            </a:r>
            <a:r>
              <a:rPr lang="en-US" sz="1600" dirty="0"/>
              <a:t>- </a:t>
            </a:r>
            <a:r>
              <a:rPr lang="en-US" sz="1600" dirty="0" err="1"/>
              <a:t>vations</a:t>
            </a:r>
            <a:r>
              <a:rPr lang="en-US" sz="1600" dirty="0"/>
              <a:t>, and a response </a:t>
            </a:r>
            <a:r>
              <a:rPr lang="en-US" sz="1600" i="1" dirty="0">
                <a:latin typeface="Times New Roman" pitchFamily="18" charset="0"/>
                <a:cs typeface="Times New Roman" pitchFamily="18" charset="0"/>
              </a:rPr>
              <a:t>Y</a:t>
            </a:r>
            <a:r>
              <a:rPr lang="en-US" sz="1600" dirty="0"/>
              <a:t> also measured on those same n observations. The goal is then to predict </a:t>
            </a:r>
            <a:r>
              <a:rPr lang="en-US" sz="1600" i="1" dirty="0">
                <a:latin typeface="Times New Roman" pitchFamily="18" charset="0"/>
                <a:cs typeface="Times New Roman" pitchFamily="18" charset="0"/>
              </a:rPr>
              <a:t>Y</a:t>
            </a:r>
            <a:r>
              <a:rPr lang="en-US" sz="1600" dirty="0"/>
              <a:t> using </a:t>
            </a:r>
            <a:r>
              <a:rPr lang="en-US" sz="1600" i="1" dirty="0">
                <a:latin typeface="Times New Roman" pitchFamily="18" charset="0"/>
                <a:cs typeface="Times New Roman" pitchFamily="18" charset="0"/>
              </a:rPr>
              <a:t>X1,X2,...,</a:t>
            </a:r>
            <a:r>
              <a:rPr lang="en-US" sz="1600" i="1" dirty="0" err="1">
                <a:latin typeface="Times New Roman" pitchFamily="18" charset="0"/>
                <a:cs typeface="Times New Roman" pitchFamily="18" charset="0"/>
              </a:rPr>
              <a:t>Xp</a:t>
            </a:r>
            <a:r>
              <a:rPr lang="en-US" sz="1600" dirty="0"/>
              <a:t>. </a:t>
            </a:r>
          </a:p>
          <a:p>
            <a:r>
              <a:rPr lang="en-US" sz="1600" dirty="0"/>
              <a:t>On the other hand Unsupervised learning, is a set of statistical tools intended for the setting in which we have only a set of features </a:t>
            </a:r>
            <a:r>
              <a:rPr lang="en-US" sz="1600" i="1" dirty="0">
                <a:latin typeface="Times New Roman" pitchFamily="18" charset="0"/>
                <a:cs typeface="Times New Roman" pitchFamily="18" charset="0"/>
              </a:rPr>
              <a:t>X1, X2, . . . , </a:t>
            </a:r>
            <a:r>
              <a:rPr lang="en-US" sz="1600" i="1" dirty="0" err="1">
                <a:latin typeface="Times New Roman" pitchFamily="18" charset="0"/>
                <a:cs typeface="Times New Roman" pitchFamily="18" charset="0"/>
              </a:rPr>
              <a:t>Xp</a:t>
            </a:r>
            <a:r>
              <a:rPr lang="en-US" sz="1600" i="1" dirty="0">
                <a:latin typeface="Times New Roman" pitchFamily="18" charset="0"/>
                <a:cs typeface="Times New Roman" pitchFamily="18" charset="0"/>
              </a:rPr>
              <a:t> </a:t>
            </a:r>
            <a:r>
              <a:rPr lang="en-US" sz="1600" dirty="0"/>
              <a:t>measured on </a:t>
            </a:r>
            <a:r>
              <a:rPr lang="en-US" sz="1600" i="1" dirty="0">
                <a:latin typeface="Times New Roman" pitchFamily="18" charset="0"/>
                <a:cs typeface="Times New Roman" pitchFamily="18" charset="0"/>
              </a:rPr>
              <a:t>n</a:t>
            </a:r>
            <a:r>
              <a:rPr lang="en-US" sz="1600" dirty="0"/>
              <a:t> observations. We are not interested in prediction, because we do not have an associated response variable </a:t>
            </a:r>
            <a:r>
              <a:rPr lang="en-US" sz="1600" i="1" dirty="0">
                <a:latin typeface="Times New Roman" pitchFamily="18" charset="0"/>
                <a:cs typeface="Times New Roman" pitchFamily="18" charset="0"/>
              </a:rPr>
              <a:t>Y</a:t>
            </a:r>
            <a:r>
              <a:rPr lang="en-US" sz="1600" dirty="0"/>
              <a:t>. </a:t>
            </a:r>
          </a:p>
          <a:p>
            <a:r>
              <a:rPr lang="en-US" sz="1600" dirty="0"/>
              <a:t>Rather, the goal is to discover interesting things about the measurements on</a:t>
            </a:r>
            <a:r>
              <a:rPr lang="en-US" sz="1600" i="1" dirty="0">
                <a:latin typeface="Times New Roman" pitchFamily="18" charset="0"/>
                <a:cs typeface="Times New Roman" pitchFamily="18" charset="0"/>
              </a:rPr>
              <a:t> X1, X2, . . . , </a:t>
            </a:r>
            <a:r>
              <a:rPr lang="en-US" sz="1600" i="1" dirty="0" err="1">
                <a:latin typeface="Times New Roman" pitchFamily="18" charset="0"/>
                <a:cs typeface="Times New Roman" pitchFamily="18" charset="0"/>
              </a:rPr>
              <a:t>Xp</a:t>
            </a:r>
            <a:r>
              <a:rPr lang="en-US" sz="1600" dirty="0"/>
              <a:t>. </a:t>
            </a:r>
          </a:p>
          <a:p>
            <a:endParaRPr lang="en-US" sz="1400" dirty="0"/>
          </a:p>
          <a:p>
            <a:pPr marL="0" indent="0">
              <a:buNone/>
            </a:pPr>
            <a:r>
              <a:rPr lang="en-US" sz="1600" b="1" dirty="0">
                <a:solidFill>
                  <a:srgbClr val="6964D1"/>
                </a:solidFill>
                <a:latin typeface="+mn-lt"/>
                <a:cs typeface="+mn-cs"/>
              </a:rPr>
              <a:t>Is there an informative way to visualize the data? Can we discover subgroups among the variables or among the observations? </a:t>
            </a:r>
            <a:endParaRPr lang="en-US" sz="1400" dirty="0"/>
          </a:p>
          <a:p>
            <a:pPr marL="0" indent="0">
              <a:buNone/>
            </a:pPr>
            <a:r>
              <a:rPr lang="en-US" sz="1600" b="1" dirty="0"/>
              <a:t>This training will focus on 2 unsupervised learning tool: </a:t>
            </a:r>
          </a:p>
          <a:p>
            <a:pPr marL="316531" indent="-316531">
              <a:buAutoNum type="arabicPeriod"/>
            </a:pPr>
            <a:r>
              <a:rPr lang="en-US" sz="1600" dirty="0"/>
              <a:t>Clustering, a broad class of methods for discovering unknown subgroups in data </a:t>
            </a:r>
            <a:br>
              <a:rPr lang="en-US" sz="1600" dirty="0"/>
            </a:br>
            <a:r>
              <a:rPr lang="en-US" sz="1600" dirty="0"/>
              <a:t>(useful for instance for market segmentation and marketing …)  and</a:t>
            </a:r>
          </a:p>
          <a:p>
            <a:pPr marL="316531" indent="-316531">
              <a:buFont typeface="Arial" pitchFamily="34" charset="0"/>
              <a:buAutoNum type="arabicPeriod"/>
            </a:pPr>
            <a:r>
              <a:rPr lang="en-US" sz="1600" dirty="0"/>
              <a:t>PCA: Principal Components Analysis, a tool used for data visualization or data pre-processing before supervised techniques are applied</a:t>
            </a:r>
          </a:p>
          <a:p>
            <a:endParaRPr lang="en-US" sz="1600" dirty="0"/>
          </a:p>
        </p:txBody>
      </p:sp>
    </p:spTree>
    <p:extLst>
      <p:ext uri="{BB962C8B-B14F-4D97-AF65-F5344CB8AC3E}">
        <p14:creationId xmlns:p14="http://schemas.microsoft.com/office/powerpoint/2010/main" val="54694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49106A7-BC54-4177-98BC-8E8171998F78}"/>
              </a:ext>
            </a:extLst>
          </p:cNvPr>
          <p:cNvPicPr>
            <a:picLocks noChangeAspect="1"/>
          </p:cNvPicPr>
          <p:nvPr/>
        </p:nvPicPr>
        <p:blipFill rotWithShape="1">
          <a:blip r:embed="rId3"/>
          <a:srcRect t="5270" b="35945"/>
          <a:stretch/>
        </p:blipFill>
        <p:spPr>
          <a:xfrm>
            <a:off x="121334" y="1290255"/>
            <a:ext cx="8702626" cy="4294386"/>
          </a:xfrm>
          <a:prstGeom prst="rect">
            <a:avLst/>
          </a:prstGeom>
        </p:spPr>
      </p:pic>
      <p:sp>
        <p:nvSpPr>
          <p:cNvPr id="3" name="Title 1"/>
          <p:cNvSpPr>
            <a:spLocks noGrp="1"/>
          </p:cNvSpPr>
          <p:nvPr>
            <p:ph type="title"/>
          </p:nvPr>
        </p:nvSpPr>
        <p:spPr>
          <a:xfrm>
            <a:off x="3" y="25263"/>
            <a:ext cx="8823957" cy="822960"/>
          </a:xfrm>
        </p:spPr>
        <p:txBody>
          <a:bodyPr/>
          <a:lstStyle/>
          <a:p>
            <a:r>
              <a:rPr lang="en-US" dirty="0" smtClean="0"/>
              <a:t>Getting Familiar with PCA</a:t>
            </a:r>
            <a:endParaRPr lang="en-US" dirty="0"/>
          </a:p>
        </p:txBody>
      </p:sp>
      <p:sp>
        <p:nvSpPr>
          <p:cNvPr id="4"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a:t>
            </a:r>
            <a:r>
              <a:rPr lang="en-US" sz="600" dirty="0" smtClean="0">
                <a:solidFill>
                  <a:schemeClr val="tx2"/>
                </a:solidFill>
                <a:latin typeface="Arial Narrow" pitchFamily="34" charset="0"/>
              </a:rPr>
              <a:t>2018 </a:t>
            </a:r>
            <a:r>
              <a:rPr lang="en-US" sz="600" dirty="0">
                <a:solidFill>
                  <a:schemeClr val="tx2"/>
                </a:solidFill>
                <a:latin typeface="Arial Narrow" pitchFamily="34" charset="0"/>
              </a:rPr>
              <a:t>Capgemini. All rights reserved.</a:t>
            </a:r>
          </a:p>
        </p:txBody>
      </p:sp>
      <p:pic>
        <p:nvPicPr>
          <p:cNvPr id="5" name="Picture 4">
            <a:extLst>
              <a:ext uri="{FF2B5EF4-FFF2-40B4-BE49-F238E27FC236}">
                <a16:creationId xmlns="" xmlns:a16="http://schemas.microsoft.com/office/drawing/2014/main" id="{D49106A7-BC54-4177-98BC-8E8171998F78}"/>
              </a:ext>
            </a:extLst>
          </p:cNvPr>
          <p:cNvPicPr>
            <a:picLocks noChangeAspect="1"/>
          </p:cNvPicPr>
          <p:nvPr/>
        </p:nvPicPr>
        <p:blipFill rotWithShape="1">
          <a:blip r:embed="rId3"/>
          <a:srcRect l="-258" t="63603" r="59461" b="3393"/>
          <a:stretch/>
        </p:blipFill>
        <p:spPr>
          <a:xfrm>
            <a:off x="5430530" y="1095093"/>
            <a:ext cx="3227696" cy="21918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3568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8B5E677-3D8D-4108-A71E-C5A2F69E1BAF}"/>
              </a:ext>
            </a:extLst>
          </p:cNvPr>
          <p:cNvPicPr>
            <a:picLocks noChangeAspect="1"/>
          </p:cNvPicPr>
          <p:nvPr/>
        </p:nvPicPr>
        <p:blipFill>
          <a:blip r:embed="rId2"/>
          <a:stretch>
            <a:fillRect/>
          </a:stretch>
        </p:blipFill>
        <p:spPr>
          <a:xfrm>
            <a:off x="182656" y="1383030"/>
            <a:ext cx="8748461" cy="4430916"/>
          </a:xfrm>
          <a:prstGeom prst="rect">
            <a:avLst/>
          </a:prstGeom>
        </p:spPr>
      </p:pic>
      <p:sp>
        <p:nvSpPr>
          <p:cNvPr id="3" name="Title 1"/>
          <p:cNvSpPr>
            <a:spLocks noGrp="1"/>
          </p:cNvSpPr>
          <p:nvPr>
            <p:ph type="title"/>
          </p:nvPr>
        </p:nvSpPr>
        <p:spPr>
          <a:xfrm>
            <a:off x="3" y="25263"/>
            <a:ext cx="8823957" cy="822960"/>
          </a:xfrm>
        </p:spPr>
        <p:txBody>
          <a:bodyPr/>
          <a:lstStyle/>
          <a:p>
            <a:r>
              <a:rPr lang="en-US" dirty="0" smtClean="0"/>
              <a:t>Understanding the </a:t>
            </a:r>
            <a:r>
              <a:rPr lang="en-US" dirty="0" err="1" smtClean="0"/>
              <a:t>Sci</a:t>
            </a:r>
            <a:r>
              <a:rPr lang="en-US" dirty="0" smtClean="0"/>
              <a:t>-kit Learn Parameters </a:t>
            </a:r>
            <a:endParaRPr lang="en-US" dirty="0"/>
          </a:p>
        </p:txBody>
      </p:sp>
    </p:spTree>
    <p:extLst>
      <p:ext uri="{BB962C8B-B14F-4D97-AF65-F5344CB8AC3E}">
        <p14:creationId xmlns:p14="http://schemas.microsoft.com/office/powerpoint/2010/main" val="10853697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AF68795-3E64-4A03-BA09-DEE18BFE3CC0}"/>
              </a:ext>
            </a:extLst>
          </p:cNvPr>
          <p:cNvPicPr>
            <a:picLocks noChangeAspect="1"/>
          </p:cNvPicPr>
          <p:nvPr/>
        </p:nvPicPr>
        <p:blipFill rotWithShape="1">
          <a:blip r:embed="rId2"/>
          <a:srcRect t="4930" b="19192"/>
          <a:stretch/>
        </p:blipFill>
        <p:spPr>
          <a:xfrm>
            <a:off x="251586" y="1095392"/>
            <a:ext cx="6980525" cy="5463459"/>
          </a:xfrm>
          <a:prstGeom prst="rect">
            <a:avLst/>
          </a:prstGeom>
        </p:spPr>
      </p:pic>
      <p:sp>
        <p:nvSpPr>
          <p:cNvPr id="3" name="Title 1"/>
          <p:cNvSpPr>
            <a:spLocks noGrp="1"/>
          </p:cNvSpPr>
          <p:nvPr>
            <p:ph type="title"/>
          </p:nvPr>
        </p:nvSpPr>
        <p:spPr>
          <a:xfrm>
            <a:off x="3" y="25263"/>
            <a:ext cx="8823957" cy="822960"/>
          </a:xfrm>
        </p:spPr>
        <p:txBody>
          <a:bodyPr/>
          <a:lstStyle/>
          <a:p>
            <a:r>
              <a:rPr lang="en-US" dirty="0" smtClean="0"/>
              <a:t>Finding the Optimal Number of Principal Components</a:t>
            </a:r>
            <a:endParaRPr lang="en-US" dirty="0"/>
          </a:p>
        </p:txBody>
      </p:sp>
      <p:pic>
        <p:nvPicPr>
          <p:cNvPr id="4" name="Picture 3">
            <a:extLst>
              <a:ext uri="{FF2B5EF4-FFF2-40B4-BE49-F238E27FC236}">
                <a16:creationId xmlns="" xmlns:a16="http://schemas.microsoft.com/office/drawing/2014/main" id="{4AF68795-3E64-4A03-BA09-DEE18BFE3CC0}"/>
              </a:ext>
            </a:extLst>
          </p:cNvPr>
          <p:cNvPicPr>
            <a:picLocks noChangeAspect="1"/>
          </p:cNvPicPr>
          <p:nvPr/>
        </p:nvPicPr>
        <p:blipFill rotWithShape="1">
          <a:blip r:embed="rId2"/>
          <a:srcRect t="81037" r="73977"/>
          <a:stretch/>
        </p:blipFill>
        <p:spPr>
          <a:xfrm>
            <a:off x="5199798" y="2652497"/>
            <a:ext cx="3125336" cy="2349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5242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0081365-7849-4914-A5BE-A44031E0501F}"/>
              </a:ext>
            </a:extLst>
          </p:cNvPr>
          <p:cNvPicPr>
            <a:picLocks noChangeAspect="1"/>
          </p:cNvPicPr>
          <p:nvPr/>
        </p:nvPicPr>
        <p:blipFill rotWithShape="1">
          <a:blip r:embed="rId3"/>
          <a:srcRect t="8809"/>
          <a:stretch/>
        </p:blipFill>
        <p:spPr>
          <a:xfrm>
            <a:off x="179888" y="1514901"/>
            <a:ext cx="8525082" cy="3336057"/>
          </a:xfrm>
          <a:prstGeom prst="rect">
            <a:avLst/>
          </a:prstGeom>
        </p:spPr>
      </p:pic>
      <p:sp>
        <p:nvSpPr>
          <p:cNvPr id="10" name="Title Placeholder 1"/>
          <p:cNvSpPr>
            <a:spLocks noGrp="1"/>
          </p:cNvSpPr>
          <p:nvPr>
            <p:ph type="title"/>
            <p:custDataLst>
              <p:tags r:id="rId1"/>
            </p:custDataLst>
          </p:nvPr>
        </p:nvSpPr>
        <p:spPr>
          <a:xfrm>
            <a:off x="2" y="1"/>
            <a:ext cx="8516202" cy="1002135"/>
          </a:xfrm>
          <a:prstGeom prst="rect">
            <a:avLst/>
          </a:prstGeom>
        </p:spPr>
        <p:txBody>
          <a:bodyPr vert="horz" lIns="297529" tIns="33059" rIns="165294" bIns="33059" rtlCol="0" anchor="ctr">
            <a:noAutofit/>
          </a:bodyPr>
          <a:lstStyle>
            <a:lvl1pPr>
              <a:defRPr>
                <a:solidFill>
                  <a:srgbClr val="6964D1"/>
                </a:solidFill>
              </a:defRPr>
            </a:lvl1pPr>
          </a:lstStyle>
          <a:p>
            <a:r>
              <a:rPr lang="de-DE" noProof="0" dirty="0" smtClean="0"/>
              <a:t>Understanding the Clusters of Similiaries Between Prector Variables in the PC Space</a:t>
            </a:r>
            <a:endParaRPr lang="en-US" noProof="0" dirty="0"/>
          </a:p>
        </p:txBody>
      </p:sp>
    </p:spTree>
    <p:extLst>
      <p:ext uri="{BB962C8B-B14F-4D97-AF65-F5344CB8AC3E}">
        <p14:creationId xmlns:p14="http://schemas.microsoft.com/office/powerpoint/2010/main" val="25360163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65048" y="1776001"/>
            <a:ext cx="6408707"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t/>
            </a:r>
            <a:br>
              <a:rPr lang="en-US" sz="2800" b="1" dirty="0" smtClean="0"/>
            </a:br>
            <a:r>
              <a:rPr lang="en-US" sz="4800" b="1" dirty="0" smtClean="0">
                <a:latin typeface="Ubuntu" panose="020B0504030602030204" pitchFamily="34" charset="0"/>
              </a:rPr>
              <a:t>Questions?</a:t>
            </a:r>
            <a:endParaRPr lang="en-US" sz="4800" b="1" i="1" dirty="0">
              <a:latin typeface="Ubuntu" panose="020B0504030602030204" pitchFamily="34" charset="0"/>
            </a:endParaRPr>
          </a:p>
        </p:txBody>
      </p:sp>
    </p:spTree>
    <p:extLst>
      <p:ext uri="{BB962C8B-B14F-4D97-AF65-F5344CB8AC3E}">
        <p14:creationId xmlns:p14="http://schemas.microsoft.com/office/powerpoint/2010/main" val="2306428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4531057"/>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7"/>
          <p:cNvSpPr txBox="1">
            <a:spLocks/>
          </p:cNvSpPr>
          <p:nvPr/>
        </p:nvSpPr>
        <p:spPr>
          <a:xfrm>
            <a:off x="0" y="2008673"/>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gn="ctr"/>
            <a:r>
              <a:rPr lang="en-US" sz="8800" b="1" dirty="0" smtClean="0">
                <a:solidFill>
                  <a:schemeClr val="bg1"/>
                </a:solidFill>
                <a:latin typeface="Ubuntu" panose="020B0504030602030204" pitchFamily="34" charset="0"/>
              </a:rPr>
              <a:t>Thank you</a:t>
            </a:r>
            <a:endParaRPr lang="en-US" sz="19900" b="1" i="1" dirty="0">
              <a:solidFill>
                <a:schemeClr val="bg1"/>
              </a:solidFill>
              <a:latin typeface="Ubuntu" panose="020B0504030602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8804" y="5402536"/>
            <a:ext cx="736013" cy="653760"/>
          </a:xfrm>
          <a:prstGeom prst="rect">
            <a:avLst/>
          </a:prstGeom>
        </p:spPr>
      </p:pic>
      <p:pic>
        <p:nvPicPr>
          <p:cNvPr id="7" name="Graphic 9">
            <a:extLst>
              <a:ext uri="{FF2B5EF4-FFF2-40B4-BE49-F238E27FC236}">
                <a16:creationId xmlns="" xmlns:a16="http://schemas.microsoft.com/office/drawing/2014/main" id="{C3D2EC56-D17C-4A75-8178-C69397BC7353}"/>
              </a:ext>
            </a:extLst>
          </p:cNvPr>
          <p:cNvPicPr>
            <a:picLocks noChangeAspect="1"/>
          </p:cNvPicPr>
          <p:nvPr/>
        </p:nvPicPr>
        <p:blipFill>
          <a:blip r:embed="rId3" cstate="print">
            <a:extLst>
              <a:ext uri="{96DAC541-7B7A-43D3-8B79-37D633B846F1}">
                <asvg:svgBlip xmlns="" xmlns:asvg="http://schemas.microsoft.com/office/drawing/2016/SVG/main" r:embed="rId5"/>
              </a:ext>
            </a:extLst>
          </a:blip>
          <a:stretch>
            <a:fillRect/>
          </a:stretch>
        </p:blipFill>
        <p:spPr>
          <a:xfrm>
            <a:off x="1486161" y="5524344"/>
            <a:ext cx="2286000" cy="510013"/>
          </a:xfrm>
          <a:prstGeom prst="rect">
            <a:avLst/>
          </a:prstGeom>
        </p:spPr>
      </p:pic>
      <p:pic>
        <p:nvPicPr>
          <p:cNvPr id="8" name="Picture 7" descr="Our_Universcity_Logotype-01.png"/>
          <p:cNvPicPr>
            <a:picLocks noChangeAspect="1"/>
          </p:cNvPicPr>
          <p:nvPr/>
        </p:nvPicPr>
        <p:blipFill>
          <a:blip r:embed="rId6" cstate="print"/>
          <a:stretch>
            <a:fillRect/>
          </a:stretch>
        </p:blipFill>
        <p:spPr>
          <a:xfrm>
            <a:off x="4365861" y="5491004"/>
            <a:ext cx="2160240" cy="521438"/>
          </a:xfrm>
          <a:prstGeom prst="rect">
            <a:avLst/>
          </a:prstGeom>
        </p:spPr>
      </p:pic>
      <p:sp>
        <p:nvSpPr>
          <p:cNvPr id="11" name="TextBox 10"/>
          <p:cNvSpPr txBox="1"/>
          <p:nvPr/>
        </p:nvSpPr>
        <p:spPr>
          <a:xfrm>
            <a:off x="0" y="1350842"/>
            <a:ext cx="9144000" cy="369332"/>
          </a:xfrm>
          <a:prstGeom prst="rect">
            <a:avLst/>
          </a:prstGeom>
          <a:noFill/>
        </p:spPr>
        <p:txBody>
          <a:bodyPr wrap="square" rtlCol="0">
            <a:spAutoFit/>
          </a:bodyPr>
          <a:lstStyle/>
          <a:p>
            <a:pPr algn="ctr"/>
            <a:r>
              <a:rPr lang="en-US" dirty="0" smtClean="0">
                <a:solidFill>
                  <a:schemeClr val="bg1"/>
                </a:solidFill>
                <a:latin typeface="Ubuntu" panose="020B0504030602030204" pitchFamily="34" charset="0"/>
              </a:rPr>
              <a:t>- End of Presentation - </a:t>
            </a:r>
            <a:endParaRPr lang="en-US" dirty="0">
              <a:solidFill>
                <a:schemeClr val="bg1"/>
              </a:solidFill>
              <a:latin typeface="Ubuntu" panose="020B0504030602030204" pitchFamily="34" charset="0"/>
            </a:endParaRPr>
          </a:p>
        </p:txBody>
      </p:sp>
    </p:spTree>
    <p:extLst>
      <p:ext uri="{BB962C8B-B14F-4D97-AF65-F5344CB8AC3E}">
        <p14:creationId xmlns:p14="http://schemas.microsoft.com/office/powerpoint/2010/main" val="722025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 y="25263"/>
            <a:ext cx="8823957" cy="822960"/>
          </a:xfrm>
        </p:spPr>
        <p:txBody>
          <a:bodyPr/>
          <a:lstStyle/>
          <a:p>
            <a:r>
              <a:rPr lang="en-US" dirty="0"/>
              <a:t>The Curse of High Dimensionality</a:t>
            </a:r>
          </a:p>
        </p:txBody>
      </p:sp>
      <p:sp>
        <p:nvSpPr>
          <p:cNvPr id="9" name="Content Placeholder 8"/>
          <p:cNvSpPr>
            <a:spLocks noGrp="1"/>
          </p:cNvSpPr>
          <p:nvPr>
            <p:ph sz="quarter" idx="15"/>
          </p:nvPr>
        </p:nvSpPr>
        <p:spPr>
          <a:xfrm>
            <a:off x="224645" y="1634702"/>
            <a:ext cx="8374671" cy="4121188"/>
          </a:xfrm>
        </p:spPr>
        <p:txBody>
          <a:bodyPr>
            <a:normAutofit/>
          </a:bodyPr>
          <a:lstStyle/>
          <a:p>
            <a:pPr marL="0" lvl="1" indent="0">
              <a:buClr>
                <a:srgbClr val="998C85"/>
              </a:buClr>
              <a:buNone/>
            </a:pPr>
            <a:r>
              <a:rPr lang="en-US" sz="1800" b="1" dirty="0">
                <a:solidFill>
                  <a:srgbClr val="6964D1"/>
                </a:solidFill>
              </a:rPr>
              <a:t>Practical Example</a:t>
            </a:r>
          </a:p>
          <a:p>
            <a:pPr marL="0" lvl="1" indent="0">
              <a:buClr>
                <a:srgbClr val="998C85"/>
              </a:buClr>
              <a:buNone/>
            </a:pPr>
            <a:r>
              <a:rPr lang="en-US" sz="1600" dirty="0" smtClean="0"/>
              <a:t>Washing </a:t>
            </a:r>
            <a:r>
              <a:rPr lang="en-US" sz="1600" dirty="0"/>
              <a:t>Machine: How unsupervised Learning can help you to optimize your 3 laundry loads</a:t>
            </a:r>
          </a:p>
          <a:p>
            <a:pPr marL="0" lvl="1" indent="0">
              <a:buClr>
                <a:srgbClr val="998C85"/>
              </a:buClr>
              <a:buNone/>
            </a:pPr>
            <a:endParaRPr lang="en-US" sz="1600" dirty="0">
              <a:solidFill>
                <a:schemeClr val="tx1"/>
              </a:solidFill>
            </a:endParaRPr>
          </a:p>
          <a:p>
            <a:pPr marL="0" lvl="1" indent="0">
              <a:buClr>
                <a:srgbClr val="998C85"/>
              </a:buClr>
              <a:buNone/>
            </a:pPr>
            <a:r>
              <a:rPr lang="en-US" sz="1600" b="1" dirty="0">
                <a:solidFill>
                  <a:schemeClr val="tx1"/>
                </a:solidFill>
              </a:rPr>
              <a:t>Agro-chemical firm example: </a:t>
            </a:r>
          </a:p>
          <a:p>
            <a:pPr marL="252052" lvl="1" indent="-252052">
              <a:buClr>
                <a:srgbClr val="998C85"/>
              </a:buClr>
            </a:pPr>
            <a:r>
              <a:rPr lang="en-US" sz="1600" dirty="0">
                <a:solidFill>
                  <a:schemeClr val="tx1"/>
                </a:solidFill>
                <a:sym typeface="Wingdings"/>
              </a:rPr>
              <a:t>more than 25 variables collected on the ground on the chemical composition of the soil</a:t>
            </a:r>
          </a:p>
          <a:p>
            <a:pPr marL="252052" lvl="1" indent="-252052">
              <a:buClr>
                <a:srgbClr val="998C85"/>
              </a:buClr>
            </a:pPr>
            <a:r>
              <a:rPr lang="en-US" sz="1600" dirty="0">
                <a:solidFill>
                  <a:schemeClr val="tx1"/>
                </a:solidFill>
                <a:sym typeface="Wingdings"/>
              </a:rPr>
              <a:t>Each data collection has a cost and is not available to all farmers</a:t>
            </a:r>
          </a:p>
          <a:p>
            <a:pPr marL="0" lvl="1" indent="0">
              <a:buClr>
                <a:srgbClr val="998C85"/>
              </a:buClr>
              <a:buNone/>
            </a:pPr>
            <a:endParaRPr lang="en-US" sz="1600" dirty="0">
              <a:solidFill>
                <a:schemeClr val="tx1"/>
              </a:solidFill>
              <a:sym typeface="Wingdings"/>
            </a:endParaRPr>
          </a:p>
          <a:p>
            <a:pPr marL="0" lvl="1" indent="0">
              <a:buClr>
                <a:srgbClr val="998C85"/>
              </a:buClr>
              <a:buNone/>
            </a:pPr>
            <a:r>
              <a:rPr lang="en-US" sz="1600" dirty="0">
                <a:solidFill>
                  <a:schemeClr val="tx1"/>
                </a:solidFill>
                <a:sym typeface="Wingdings"/>
              </a:rPr>
              <a:t>By using unsupervised learning, we were able to retain more than 85% of the variance explained and narrow down our variables to 9-10 with similar predicting power</a:t>
            </a:r>
          </a:p>
          <a:p>
            <a:pPr marL="0" lvl="1" indent="0">
              <a:buClr>
                <a:srgbClr val="998C85"/>
              </a:buClr>
              <a:buNone/>
            </a:pPr>
            <a:endParaRPr lang="en-US" sz="1600" b="1" dirty="0">
              <a:solidFill>
                <a:schemeClr val="tx1"/>
              </a:solidFill>
              <a:sym typeface="Wingdings"/>
            </a:endParaRPr>
          </a:p>
          <a:p>
            <a:pPr marL="0" lvl="1" indent="0">
              <a:buClr>
                <a:srgbClr val="998C85"/>
              </a:buClr>
              <a:buNone/>
            </a:pPr>
            <a:r>
              <a:rPr lang="en-US" sz="1600" b="1" dirty="0">
                <a:solidFill>
                  <a:schemeClr val="tx1"/>
                </a:solidFill>
                <a:sym typeface="Wingdings"/>
              </a:rPr>
              <a:t>Strength of this approach: </a:t>
            </a:r>
          </a:p>
          <a:p>
            <a:pPr marL="252052" lvl="1" indent="-252052">
              <a:buClr>
                <a:srgbClr val="998C85"/>
              </a:buClr>
            </a:pPr>
            <a:r>
              <a:rPr lang="en-US" sz="1600" dirty="0">
                <a:solidFill>
                  <a:schemeClr val="tx1"/>
                </a:solidFill>
                <a:sym typeface="Wingdings"/>
              </a:rPr>
              <a:t>offer a farmer based solution depending on the lower cost of survey per farmer</a:t>
            </a:r>
          </a:p>
          <a:p>
            <a:pPr marL="252052" lvl="1" indent="-252052">
              <a:buClr>
                <a:srgbClr val="998C85"/>
              </a:buClr>
            </a:pPr>
            <a:r>
              <a:rPr lang="en-US" sz="1600" dirty="0">
                <a:solidFill>
                  <a:schemeClr val="tx1"/>
                </a:solidFill>
                <a:sym typeface="Wingdings"/>
              </a:rPr>
              <a:t>decrease computational cost </a:t>
            </a:r>
          </a:p>
          <a:p>
            <a:pPr marL="164127" lvl="1" indent="-164127">
              <a:buClr>
                <a:srgbClr val="998C85"/>
              </a:buClr>
              <a:buFont typeface="Arial" pitchFamily="34" charset="0"/>
              <a:buChar char="•"/>
            </a:pPr>
            <a:endParaRPr lang="en-US" sz="1600" dirty="0">
              <a:sym typeface="Wingdings"/>
            </a:endParaRPr>
          </a:p>
          <a:p>
            <a:pPr marL="164127" lvl="1" indent="-164127">
              <a:buClr>
                <a:srgbClr val="998C85"/>
              </a:buClr>
              <a:buFont typeface="Arial" pitchFamily="34" charset="0"/>
              <a:buChar char="•"/>
            </a:pPr>
            <a:endParaRPr lang="en-US" sz="1600" dirty="0"/>
          </a:p>
        </p:txBody>
      </p:sp>
    </p:spTree>
    <p:extLst>
      <p:ext uri="{BB962C8B-B14F-4D97-AF65-F5344CB8AC3E}">
        <p14:creationId xmlns:p14="http://schemas.microsoft.com/office/powerpoint/2010/main" val="399345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smtClean="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86412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smtClean="0">
                <a:solidFill>
                  <a:schemeClr val="bg1"/>
                </a:solidFill>
              </a:rPr>
              <a:t>Chapter 2:</a:t>
            </a:r>
            <a:br>
              <a:rPr lang="en-US" sz="2800" b="1" dirty="0" smtClean="0">
                <a:solidFill>
                  <a:schemeClr val="bg1"/>
                </a:solidFill>
              </a:rPr>
            </a:br>
            <a:r>
              <a:rPr lang="en-US" sz="4800" b="1" dirty="0" smtClean="0">
                <a:solidFill>
                  <a:schemeClr val="bg1"/>
                </a:solidFill>
                <a:latin typeface="Ubuntu" panose="020B0504030602030204" pitchFamily="34" charset="0"/>
              </a:rPr>
              <a:t>Clustering</a:t>
            </a:r>
            <a:endParaRPr lang="en-US" sz="4800" b="1" dirty="0">
              <a:solidFill>
                <a:schemeClr val="bg1"/>
              </a:solidFill>
              <a:latin typeface="Ubuntu" panose="020B0504030602030204" pitchFamily="34" charset="0"/>
            </a:endParaRPr>
          </a:p>
        </p:txBody>
      </p:sp>
    </p:spTree>
    <p:extLst>
      <p:ext uri="{BB962C8B-B14F-4D97-AF65-F5344CB8AC3E}">
        <p14:creationId xmlns:p14="http://schemas.microsoft.com/office/powerpoint/2010/main" val="356957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a:t>
            </a:r>
            <a:r>
              <a:rPr lang="en-US" dirty="0" smtClean="0"/>
              <a:t>– Introduction</a:t>
            </a:r>
            <a:endParaRPr lang="en-US" dirty="0"/>
          </a:p>
        </p:txBody>
      </p:sp>
      <p:sp>
        <p:nvSpPr>
          <p:cNvPr id="4" name="Content Placeholder 3"/>
          <p:cNvSpPr>
            <a:spLocks noGrp="1"/>
          </p:cNvSpPr>
          <p:nvPr>
            <p:ph idx="1"/>
          </p:nvPr>
        </p:nvSpPr>
        <p:spPr>
          <a:xfrm>
            <a:off x="320040" y="1517441"/>
            <a:ext cx="8503920" cy="4939814"/>
          </a:xfrm>
        </p:spPr>
        <p:txBody>
          <a:bodyPr/>
          <a:lstStyle/>
          <a:p>
            <a:pPr marL="0" indent="0">
              <a:buNone/>
            </a:pPr>
            <a:r>
              <a:rPr lang="en-US" sz="1600" b="1" dirty="0"/>
              <a:t>Welcome to the new area of </a:t>
            </a:r>
            <a:r>
              <a:rPr lang="en-US" sz="1600" b="1" i="1" dirty="0"/>
              <a:t>Unsupervised Learning</a:t>
            </a:r>
            <a:r>
              <a:rPr lang="en-US" sz="1600" b="1" dirty="0"/>
              <a:t>!</a:t>
            </a:r>
          </a:p>
          <a:p>
            <a:pPr lvl="1"/>
            <a:r>
              <a:rPr lang="en-US" sz="1600" dirty="0"/>
              <a:t>The goal of clustering is NOT to predict an outcome or dependent variable (different that Linear, Logistic, CART, RF) </a:t>
            </a:r>
          </a:p>
          <a:p>
            <a:pPr lvl="1"/>
            <a:r>
              <a:rPr lang="en-US" sz="1600" dirty="0"/>
              <a:t>The objective of clustering is to segment a set of observations into similar groups, based on the available data </a:t>
            </a:r>
          </a:p>
          <a:p>
            <a:pPr lvl="2"/>
            <a:endParaRPr lang="en-US" sz="1600" b="1" dirty="0"/>
          </a:p>
          <a:p>
            <a:pPr marL="0" indent="0">
              <a:buNone/>
            </a:pPr>
            <a:r>
              <a:rPr lang="en-US" sz="1600" b="1" dirty="0"/>
              <a:t>Clustering can be useful to improve accuracy of predictive models </a:t>
            </a:r>
          </a:p>
          <a:p>
            <a:pPr lvl="1"/>
            <a:r>
              <a:rPr lang="en-US" sz="1600" dirty="0"/>
              <a:t>Data can be clustered in similar groups </a:t>
            </a:r>
          </a:p>
          <a:p>
            <a:pPr lvl="1"/>
            <a:r>
              <a:rPr lang="en-US" sz="1600" dirty="0"/>
              <a:t>A predictive model can be build for each group</a:t>
            </a:r>
          </a:p>
          <a:p>
            <a:pPr lvl="1"/>
            <a:r>
              <a:rPr lang="en-US" sz="1600" dirty="0"/>
              <a:t>NB: work best for large dataset as on small dataset, overfitting a model per cluster is  a big risk </a:t>
            </a:r>
          </a:p>
          <a:p>
            <a:pPr lvl="2"/>
            <a:endParaRPr lang="en-US" sz="1600" dirty="0"/>
          </a:p>
          <a:p>
            <a:pPr marL="0" indent="0">
              <a:buNone/>
            </a:pPr>
            <a:r>
              <a:rPr lang="en-US" sz="1600" b="1" dirty="0"/>
              <a:t>2 popular clustering technics</a:t>
            </a:r>
          </a:p>
          <a:p>
            <a:pPr lvl="1"/>
            <a:r>
              <a:rPr lang="en-US" sz="1600" dirty="0"/>
              <a:t>HIERARCHICAL CLUSTERING </a:t>
            </a:r>
          </a:p>
          <a:p>
            <a:pPr lvl="1"/>
            <a:r>
              <a:rPr lang="en-US" sz="1600" dirty="0"/>
              <a:t>K-MEANS CLUSTERING </a:t>
            </a:r>
          </a:p>
          <a:p>
            <a:pPr lvl="1"/>
            <a:endParaRPr lang="en-US" sz="1600" dirty="0"/>
          </a:p>
          <a:p>
            <a:endParaRPr lang="en-US" sz="1600" dirty="0"/>
          </a:p>
        </p:txBody>
      </p:sp>
    </p:spTree>
    <p:extLst>
      <p:ext uri="{BB962C8B-B14F-4D97-AF65-F5344CB8AC3E}">
        <p14:creationId xmlns:p14="http://schemas.microsoft.com/office/powerpoint/2010/main" val="814915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_rDdt6HIk6q49v0xMSr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heme/theme1.xml><?xml version="1.0" encoding="utf-8"?>
<a:theme xmlns:a="http://schemas.openxmlformats.org/drawingml/2006/main" name="Capgemini_NA_PowerPoint_Template_2012">
  <a:themeElements>
    <a:clrScheme name="Custom 7">
      <a:dk1>
        <a:sysClr val="windowText" lastClr="000000"/>
      </a:dk1>
      <a:lt1>
        <a:sysClr val="window" lastClr="FFFFFF"/>
      </a:lt1>
      <a:dk2>
        <a:srgbClr val="969696"/>
      </a:dk2>
      <a:lt2>
        <a:srgbClr val="C0C0C0"/>
      </a:lt2>
      <a:accent1>
        <a:srgbClr val="263147"/>
      </a:accent1>
      <a:accent2>
        <a:srgbClr val="009ACC"/>
      </a:accent2>
      <a:accent3>
        <a:srgbClr val="6A9529"/>
      </a:accent3>
      <a:accent4>
        <a:srgbClr val="40B3D6"/>
      </a:accent4>
      <a:accent5>
        <a:srgbClr val="E47E1A"/>
      </a:accent5>
      <a:accent6>
        <a:srgbClr val="7FCCE3"/>
      </a:accent6>
      <a:hlink>
        <a:srgbClr val="AC2B37"/>
      </a:hlink>
      <a:folHlink>
        <a:srgbClr val="762C7C"/>
      </a:folHlink>
    </a:clrScheme>
    <a:fontScheme name="Capgemini_NA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sz="1200" dirty="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spcAft>
            <a:spcPts val="600"/>
          </a:spcAft>
          <a:defRPr sz="1200"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losing slides">
  <a:themeElements>
    <a:clrScheme name="Capgemini colors">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A2BFAF"/>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4928D8BDF0FD4DAD9C3FDE6613DC56" ma:contentTypeVersion="9" ma:contentTypeDescription="Create a new document." ma:contentTypeScope="" ma:versionID="2bb98d29330911a5855e6a6ff3d7f6d0">
  <xsd:schema xmlns:xsd="http://www.w3.org/2001/XMLSchema" xmlns:xs="http://www.w3.org/2001/XMLSchema" xmlns:p="http://schemas.microsoft.com/office/2006/metadata/properties" xmlns:ns2="436ed5d1-0934-42f0-a7bc-f495b246f243" xmlns:ns3="e671b94e-b93d-4d7c-bcb4-9e423e90a939" targetNamespace="http://schemas.microsoft.com/office/2006/metadata/properties" ma:root="true" ma:fieldsID="caac2dc13af3ed8a55b8af77fc30edeb" ns2:_="" ns3:_="">
    <xsd:import namespace="436ed5d1-0934-42f0-a7bc-f495b246f243"/>
    <xsd:import namespace="e671b94e-b93d-4d7c-bcb4-9e423e90a9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ed5d1-0934-42f0-a7bc-f495b246f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71b94e-b93d-4d7c-bcb4-9e423e90a93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ACCC3F-081A-415A-9096-290591309B13}">
  <ds:schemaRefs>
    <ds:schemaRef ds:uri="http://schemas.microsoft.com/sharepoint/v3/contenttype/forms"/>
  </ds:schemaRefs>
</ds:datastoreItem>
</file>

<file path=customXml/itemProps2.xml><?xml version="1.0" encoding="utf-8"?>
<ds:datastoreItem xmlns:ds="http://schemas.openxmlformats.org/officeDocument/2006/customXml" ds:itemID="{A7BA8732-5D14-42BF-BB9F-E463940A51FF}">
  <ds:schemaRefs>
    <ds:schemaRef ds:uri="http://purl.org/dc/terms/"/>
    <ds:schemaRef ds:uri="e671b94e-b93d-4d7c-bcb4-9e423e90a939"/>
    <ds:schemaRef ds:uri="http://purl.org/dc/dcmityp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436ed5d1-0934-42f0-a7bc-f495b246f24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90436FB-0798-41A4-8C1F-8191CA7FE828}"/>
</file>

<file path=docProps/app.xml><?xml version="1.0" encoding="utf-8"?>
<Properties xmlns="http://schemas.openxmlformats.org/officeDocument/2006/extended-properties" xmlns:vt="http://schemas.openxmlformats.org/officeDocument/2006/docPropsVTypes">
  <TotalTime>573</TotalTime>
  <Words>2274</Words>
  <Application>Microsoft Office PowerPoint</Application>
  <PresentationFormat>On-screen Show (4:3)</PresentationFormat>
  <Paragraphs>335</Paragraphs>
  <Slides>65</Slides>
  <Notes>5</Notes>
  <HiddenSlides>1</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77" baseType="lpstr">
      <vt:lpstr>Arial</vt:lpstr>
      <vt:lpstr>Arial Narrow</vt:lpstr>
      <vt:lpstr>Calibri</vt:lpstr>
      <vt:lpstr>Montserrat Semi</vt:lpstr>
      <vt:lpstr>Times New Roman</vt:lpstr>
      <vt:lpstr>Ubuntu</vt:lpstr>
      <vt:lpstr>Verdana</vt:lpstr>
      <vt:lpstr>Wingdings</vt:lpstr>
      <vt:lpstr>Capgemini_NA_PowerPoint_Template_2012</vt:lpstr>
      <vt:lpstr>Closing slides</vt:lpstr>
      <vt:lpstr>1_Closing slides</vt:lpstr>
      <vt:lpstr>think-cell Slide</vt:lpstr>
      <vt:lpstr>Survey</vt:lpstr>
      <vt:lpstr>PowerPoint Presentation</vt:lpstr>
      <vt:lpstr>Introduction</vt:lpstr>
      <vt:lpstr>Agenda</vt:lpstr>
      <vt:lpstr>PowerPoint Presentation</vt:lpstr>
      <vt:lpstr>Unsupervised vs Supervised Learning </vt:lpstr>
      <vt:lpstr>The Curse of High Dimensionality</vt:lpstr>
      <vt:lpstr>PowerPoint Presentation</vt:lpstr>
      <vt:lpstr>Clustering – Introduction</vt:lpstr>
      <vt:lpstr>Clustering – Distance</vt:lpstr>
      <vt:lpstr>Clustering – Distance</vt:lpstr>
      <vt:lpstr>Chapter 2: Clustering Hierarchical Clustering</vt:lpstr>
      <vt:lpstr>Hierarchical Clustering </vt:lpstr>
      <vt:lpstr>Hierarchical Clustering </vt:lpstr>
      <vt:lpstr>Chapter 2: Clustering K-Means Clustering</vt:lpstr>
      <vt:lpstr>K-means Clustering </vt:lpstr>
      <vt:lpstr>K-means Clustering Advantages</vt:lpstr>
      <vt:lpstr>Analyzing Clusters</vt:lpstr>
      <vt:lpstr>Chapter 2: Clustering Application: Document Clustering</vt:lpstr>
      <vt:lpstr>T-sne for Clustering Visualization </vt:lpstr>
      <vt:lpstr>Analyzing Past Data from Many Different Companies</vt:lpstr>
      <vt:lpstr>Using K-Means Clustering to Identify Industry Segments</vt:lpstr>
      <vt:lpstr>Recommendations based off of K-Mean Clusters</vt:lpstr>
      <vt:lpstr>Using T-SNE to Further Examine Industry Segments</vt:lpstr>
      <vt:lpstr>Insights and Next Steps</vt:lpstr>
      <vt:lpstr>Chapter 2: Clustering Clustering Code Sample</vt:lpstr>
      <vt:lpstr>Introduction to the Clustering Algorithm</vt:lpstr>
      <vt:lpstr>Clustering in a Nutshell</vt:lpstr>
      <vt:lpstr>Simplified Visualization</vt:lpstr>
      <vt:lpstr>Impact of Clusters Number</vt:lpstr>
      <vt:lpstr>K-mean Clustering Code</vt:lpstr>
      <vt:lpstr>K-mean Visualization</vt:lpstr>
      <vt:lpstr>The Elbow Algorithm</vt:lpstr>
      <vt:lpstr>Selecting the Optimal Number of Clusters</vt:lpstr>
      <vt:lpstr>Visualization</vt:lpstr>
      <vt:lpstr>Impact of Clusters Number</vt:lpstr>
      <vt:lpstr>Silhouette Analysis </vt:lpstr>
      <vt:lpstr>Selecting the Optimal Number of Clusters</vt:lpstr>
      <vt:lpstr>Selecting the Optimal Number of Clusters</vt:lpstr>
      <vt:lpstr>Selecting the Optimal Number of Clusters</vt:lpstr>
      <vt:lpstr>Hierarchical Clustering Code</vt:lpstr>
      <vt:lpstr>Impact of Distance Type in Clustering</vt:lpstr>
      <vt:lpstr>Dentogramm Plot</vt:lpstr>
      <vt:lpstr>Optimizing Dentogramm Interpretability</vt:lpstr>
      <vt:lpstr>PowerPoint Presentation</vt:lpstr>
      <vt:lpstr>Principal Component Analysis (PCA)</vt:lpstr>
      <vt:lpstr>Recap: Discussion</vt:lpstr>
      <vt:lpstr>PCA Applied to the iris Data Set</vt:lpstr>
      <vt:lpstr>PCA’s Transformation</vt:lpstr>
      <vt:lpstr>PCA’s Principle Components</vt:lpstr>
      <vt:lpstr>PCA’s Principle Components</vt:lpstr>
      <vt:lpstr>US Arrests Dataset </vt:lpstr>
      <vt:lpstr>Principal Component Analysis (PCA) as a Tool to Visualize Insights</vt:lpstr>
      <vt:lpstr>Proportion of Variance Explained</vt:lpstr>
      <vt:lpstr>PCA for Images </vt:lpstr>
      <vt:lpstr>Importance of the Variance Explained </vt:lpstr>
      <vt:lpstr>T-SNE</vt:lpstr>
      <vt:lpstr>Chapter 3: Principal Component Analysis Code Sample</vt:lpstr>
      <vt:lpstr>PCA: Introduction to Principal Component Analysis</vt:lpstr>
      <vt:lpstr>Getting Familiar with PCA</vt:lpstr>
      <vt:lpstr>Understanding the Sci-kit Learn Parameters </vt:lpstr>
      <vt:lpstr>Finding the Optimal Number of Principal Components</vt:lpstr>
      <vt:lpstr>Understanding the Clusters of Similiaries Between Prector Variables in the PC Space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Innovators Month  Linear Regression</dc:title>
  <dc:creator>Yin, Helen</dc:creator>
  <cp:lastModifiedBy>Yin, Helen</cp:lastModifiedBy>
  <cp:revision>29</cp:revision>
  <dcterms:modified xsi:type="dcterms:W3CDTF">2018-08-16T02:44:23Z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0x0101003D4928D8BDF0FD4DAD9C3FDE6613DC56</vt:lpwstr>
  </property>
</Properties>
</file>